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7" r:id="rId5"/>
    <p:sldId id="295" r:id="rId6"/>
    <p:sldId id="304" r:id="rId7"/>
    <p:sldId id="303" r:id="rId8"/>
    <p:sldId id="278" r:id="rId9"/>
    <p:sldId id="298" r:id="rId10"/>
    <p:sldId id="279" r:id="rId11"/>
    <p:sldId id="300" r:id="rId12"/>
    <p:sldId id="296" r:id="rId13"/>
    <p:sldId id="299" r:id="rId14"/>
    <p:sldId id="258" r:id="rId15"/>
    <p:sldId id="286" r:id="rId16"/>
    <p:sldId id="287" r:id="rId17"/>
    <p:sldId id="263" r:id="rId18"/>
    <p:sldId id="265" r:id="rId19"/>
    <p:sldId id="277" r:id="rId20"/>
    <p:sldId id="305" r:id="rId21"/>
    <p:sldId id="301" r:id="rId22"/>
    <p:sldId id="282" r:id="rId23"/>
    <p:sldId id="302" r:id="rId24"/>
    <p:sldId id="270" r:id="rId25"/>
    <p:sldId id="306" r:id="rId26"/>
    <p:sldId id="283" r:id="rId27"/>
  </p:sldIdLst>
  <p:sldSz cx="9144000" cy="6858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83F8B9-1D92-43BC-BBD0-6BC4EA7839E8}">
          <p14:sldIdLst>
            <p14:sldId id="257"/>
            <p14:sldId id="295"/>
            <p14:sldId id="304"/>
            <p14:sldId id="303"/>
            <p14:sldId id="278"/>
            <p14:sldId id="298"/>
            <p14:sldId id="279"/>
            <p14:sldId id="300"/>
            <p14:sldId id="296"/>
            <p14:sldId id="299"/>
            <p14:sldId id="258"/>
            <p14:sldId id="286"/>
            <p14:sldId id="287"/>
          </p14:sldIdLst>
        </p14:section>
        <p14:section name="Untitled Section" id="{A537709C-00A2-4EDD-B3AB-157508568F5B}">
          <p14:sldIdLst>
            <p14:sldId id="263"/>
            <p14:sldId id="265"/>
            <p14:sldId id="277"/>
            <p14:sldId id="305"/>
            <p14:sldId id="301"/>
            <p14:sldId id="282"/>
            <p14:sldId id="302"/>
            <p14:sldId id="270"/>
            <p14:sldId id="306"/>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99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7196" autoAdjust="0"/>
  </p:normalViewPr>
  <p:slideViewPr>
    <p:cSldViewPr>
      <p:cViewPr varScale="1">
        <p:scale>
          <a:sx n="65" d="100"/>
          <a:sy n="65" d="100"/>
        </p:scale>
        <p:origin x="15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509032"/>
          </a:xfrm>
          <a:prstGeom prst="rect">
            <a:avLst/>
          </a:prstGeom>
        </p:spPr>
        <p:txBody>
          <a:bodyPr vert="horz" lIns="98472" tIns="49236" rIns="98472" bIns="49236" rtlCol="0"/>
          <a:lstStyle>
            <a:lvl1pPr algn="l">
              <a:defRPr sz="1300"/>
            </a:lvl1pPr>
          </a:lstStyle>
          <a:p>
            <a:endParaRPr lang="en-GB"/>
          </a:p>
        </p:txBody>
      </p:sp>
      <p:sp>
        <p:nvSpPr>
          <p:cNvPr id="3" name="Date Placeholder 2"/>
          <p:cNvSpPr>
            <a:spLocks noGrp="1"/>
          </p:cNvSpPr>
          <p:nvPr>
            <p:ph type="dt" idx="1"/>
          </p:nvPr>
        </p:nvSpPr>
        <p:spPr>
          <a:xfrm>
            <a:off x="3995217" y="0"/>
            <a:ext cx="3056414" cy="509032"/>
          </a:xfrm>
          <a:prstGeom prst="rect">
            <a:avLst/>
          </a:prstGeom>
        </p:spPr>
        <p:txBody>
          <a:bodyPr vert="horz" lIns="98472" tIns="49236" rIns="98472" bIns="49236" rtlCol="0"/>
          <a:lstStyle>
            <a:lvl1pPr algn="r">
              <a:defRPr sz="1300"/>
            </a:lvl1pPr>
          </a:lstStyle>
          <a:p>
            <a:fld id="{64E1A526-351C-4E85-A2F7-D26BB6C81A5C}" type="datetimeFigureOut">
              <a:rPr lang="en-GB" smtClean="0"/>
              <a:t>01/07/2023</a:t>
            </a:fld>
            <a:endParaRPr lang="en-GB"/>
          </a:p>
        </p:txBody>
      </p:sp>
      <p:sp>
        <p:nvSpPr>
          <p:cNvPr id="4" name="Slide Image Placeholder 3"/>
          <p:cNvSpPr>
            <a:spLocks noGrp="1" noRot="1" noChangeAspect="1"/>
          </p:cNvSpPr>
          <p:nvPr>
            <p:ph type="sldImg" idx="2"/>
          </p:nvPr>
        </p:nvSpPr>
        <p:spPr>
          <a:xfrm>
            <a:off x="982663" y="763588"/>
            <a:ext cx="5089525" cy="3817937"/>
          </a:xfrm>
          <a:prstGeom prst="rect">
            <a:avLst/>
          </a:prstGeom>
          <a:noFill/>
          <a:ln w="12700">
            <a:solidFill>
              <a:prstClr val="black"/>
            </a:solidFill>
          </a:ln>
        </p:spPr>
        <p:txBody>
          <a:bodyPr vert="horz" lIns="98472" tIns="49236" rIns="98472" bIns="49236" rtlCol="0" anchor="ctr"/>
          <a:lstStyle/>
          <a:p>
            <a:endParaRPr lang="en-GB"/>
          </a:p>
        </p:txBody>
      </p:sp>
      <p:sp>
        <p:nvSpPr>
          <p:cNvPr id="5" name="Notes Placeholder 4"/>
          <p:cNvSpPr>
            <a:spLocks noGrp="1"/>
          </p:cNvSpPr>
          <p:nvPr>
            <p:ph type="body" sz="quarter" idx="3"/>
          </p:nvPr>
        </p:nvSpPr>
        <p:spPr>
          <a:xfrm>
            <a:off x="705327" y="4835803"/>
            <a:ext cx="5642610" cy="4581287"/>
          </a:xfrm>
          <a:prstGeom prst="rect">
            <a:avLst/>
          </a:prstGeom>
        </p:spPr>
        <p:txBody>
          <a:bodyPr vert="horz" lIns="98472" tIns="49236" rIns="98472" bIns="492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669839"/>
            <a:ext cx="3056414" cy="509032"/>
          </a:xfrm>
          <a:prstGeom prst="rect">
            <a:avLst/>
          </a:prstGeom>
        </p:spPr>
        <p:txBody>
          <a:bodyPr vert="horz" lIns="98472" tIns="49236" rIns="98472" bIns="49236" rtlCol="0" anchor="b"/>
          <a:lstStyle>
            <a:lvl1pPr algn="l">
              <a:defRPr sz="1300"/>
            </a:lvl1pPr>
          </a:lstStyle>
          <a:p>
            <a:endParaRPr lang="en-GB"/>
          </a:p>
        </p:txBody>
      </p:sp>
      <p:sp>
        <p:nvSpPr>
          <p:cNvPr id="7" name="Slide Number Placeholder 6"/>
          <p:cNvSpPr>
            <a:spLocks noGrp="1"/>
          </p:cNvSpPr>
          <p:nvPr>
            <p:ph type="sldNum" sz="quarter" idx="5"/>
          </p:nvPr>
        </p:nvSpPr>
        <p:spPr>
          <a:xfrm>
            <a:off x="3995217" y="9669839"/>
            <a:ext cx="3056414" cy="509032"/>
          </a:xfrm>
          <a:prstGeom prst="rect">
            <a:avLst/>
          </a:prstGeom>
        </p:spPr>
        <p:txBody>
          <a:bodyPr vert="horz" lIns="98472" tIns="49236" rIns="98472" bIns="49236" rtlCol="0" anchor="b"/>
          <a:lstStyle>
            <a:lvl1pPr algn="r">
              <a:defRPr sz="1300"/>
            </a:lvl1pPr>
          </a:lstStyle>
          <a:p>
            <a:fld id="{6BFA7CC8-9CAF-47BD-81D2-5DF1991B8995}" type="slidenum">
              <a:rPr lang="en-GB" smtClean="0"/>
              <a:t>‹#›</a:t>
            </a:fld>
            <a:endParaRPr lang="en-GB"/>
          </a:p>
        </p:txBody>
      </p:sp>
    </p:spTree>
    <p:extLst>
      <p:ext uri="{BB962C8B-B14F-4D97-AF65-F5344CB8AC3E}">
        <p14:creationId xmlns:p14="http://schemas.microsoft.com/office/powerpoint/2010/main" val="293109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FA7CC8-9CAF-47BD-81D2-5DF1991B8995}" type="slidenum">
              <a:rPr lang="en-GB" smtClean="0"/>
              <a:t>12</a:t>
            </a:fld>
            <a:endParaRPr lang="en-GB"/>
          </a:p>
        </p:txBody>
      </p:sp>
    </p:spTree>
    <p:extLst>
      <p:ext uri="{BB962C8B-B14F-4D97-AF65-F5344CB8AC3E}">
        <p14:creationId xmlns:p14="http://schemas.microsoft.com/office/powerpoint/2010/main" val="59845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FA7CC8-9CAF-47BD-81D2-5DF1991B8995}" type="slidenum">
              <a:rPr lang="en-GB" smtClean="0"/>
              <a:t>13</a:t>
            </a:fld>
            <a:endParaRPr lang="en-GB"/>
          </a:p>
        </p:txBody>
      </p:sp>
    </p:spTree>
    <p:extLst>
      <p:ext uri="{BB962C8B-B14F-4D97-AF65-F5344CB8AC3E}">
        <p14:creationId xmlns:p14="http://schemas.microsoft.com/office/powerpoint/2010/main" val="82198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72CB53-DBF8-47F4-8BD8-2A38E7DC1475}"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2CB53-DBF8-47F4-8BD8-2A38E7DC1475}"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72CB53-DBF8-47F4-8BD8-2A38E7DC1475}"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72CB53-DBF8-47F4-8BD8-2A38E7DC1475}"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2CB53-DBF8-47F4-8BD8-2A38E7DC1475}"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72CB53-DBF8-47F4-8BD8-2A38E7DC1475}" type="datetimeFigureOut">
              <a:rPr lang="en-GB" smtClean="0"/>
              <a:t>01/07/2023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9055B-9A3C-44CB-8969-EC0180D73C3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72CB53-DBF8-47F4-8BD8-2A38E7DC1475}" type="datetimeFigureOut">
              <a:rPr lang="en-GB" smtClean="0"/>
              <a:t>01/07/2023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89055B-9A3C-44CB-8969-EC0180D73C3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72CB53-DBF8-47F4-8BD8-2A38E7DC1475}" type="datetimeFigureOut">
              <a:rPr lang="en-GB" smtClean="0"/>
              <a:t>01/07/2023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2CB53-DBF8-47F4-8BD8-2A38E7DC1475}" type="datetimeFigureOut">
              <a:rPr lang="en-GB" smtClean="0"/>
              <a:t>01/07/2023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2CB53-DBF8-47F4-8BD8-2A38E7DC1475}" type="datetimeFigureOut">
              <a:rPr lang="en-GB" smtClean="0"/>
              <a:t>01/07/2023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2CB53-DBF8-47F4-8BD8-2A38E7DC1475}" type="datetimeFigureOut">
              <a:rPr lang="en-GB" smtClean="0"/>
              <a:t>01/07/2023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9055B-9A3C-44CB-8969-EC0180D73C39}"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872CB53-DBF8-47F4-8BD8-2A38E7DC1475}" type="datetimeFigureOut">
              <a:rPr lang="en-GB" smtClean="0"/>
              <a:t>01/07/2023</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789055B-9A3C-44CB-8969-EC0180D73C3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hs.uk/healthier-families/recipes/healthier-lunchboxe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office@smfr.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999702" y="692696"/>
            <a:ext cx="6696744" cy="2123658"/>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to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EYFS </a:t>
            </a:r>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t>
            </a:r>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 Mary’s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Farnham</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Royal</a:t>
            </a: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Rectangle 1"/>
          <p:cNvSpPr/>
          <p:nvPr/>
        </p:nvSpPr>
        <p:spPr>
          <a:xfrm>
            <a:off x="746486" y="2940663"/>
            <a:ext cx="7244881" cy="1815882"/>
          </a:xfrm>
          <a:prstGeom prst="rect">
            <a:avLst/>
          </a:prstGeom>
        </p:spPr>
        <p:txBody>
          <a:bodyPr wrap="square">
            <a:spAutoFit/>
          </a:bodyPr>
          <a:lstStyle/>
          <a:p>
            <a:pPr algn="ctr"/>
            <a:r>
              <a:rPr lang="en-US" sz="2800" dirty="0" smtClean="0">
                <a:latin typeface="+mj-lt"/>
              </a:rPr>
              <a:t>Through </a:t>
            </a:r>
            <a:r>
              <a:rPr lang="en-US" sz="2800" dirty="0">
                <a:latin typeface="+mj-lt"/>
              </a:rPr>
              <a:t>FAITH, as a FAMILY we aspire to grow. Thriving for all our FUTURES, enabling us to FLOURISH individually and as a community. </a:t>
            </a:r>
            <a:endParaRPr lang="en-GB" sz="2800" dirty="0">
              <a:latin typeface="+mj-lt"/>
            </a:endParaRPr>
          </a:p>
        </p:txBody>
      </p:sp>
    </p:spTree>
    <p:extLst>
      <p:ext uri="{BB962C8B-B14F-4D97-AF65-F5344CB8AC3E}">
        <p14:creationId xmlns:p14="http://schemas.microsoft.com/office/powerpoint/2010/main" val="16479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Packed</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Lunches</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 name="TextBox 85"/>
          <p:cNvSpPr txBox="1"/>
          <p:nvPr/>
        </p:nvSpPr>
        <p:spPr>
          <a:xfrm>
            <a:off x="761571" y="852743"/>
            <a:ext cx="6964483" cy="5386090"/>
          </a:xfrm>
          <a:prstGeom prst="rect">
            <a:avLst/>
          </a:prstGeom>
          <a:noFill/>
        </p:spPr>
        <p:txBody>
          <a:bodyPr wrap="square" rtlCol="0">
            <a:spAutoFit/>
          </a:bodyPr>
          <a:lstStyle/>
          <a:p>
            <a:endParaRPr lang="en-GB" sz="2000" dirty="0"/>
          </a:p>
          <a:p>
            <a:r>
              <a:rPr lang="en-GB" sz="2000" dirty="0" smtClean="0"/>
              <a:t>All Nursery and Reception children are welcome to bring a </a:t>
            </a:r>
            <a:r>
              <a:rPr lang="en-GB" sz="2000" dirty="0" smtClean="0"/>
              <a:t>healthy packed </a:t>
            </a:r>
            <a:r>
              <a:rPr lang="en-GB" sz="2000" dirty="0" smtClean="0"/>
              <a:t>lunch if they would prefer. </a:t>
            </a:r>
            <a:endParaRPr lang="en-GB" sz="2000" dirty="0" smtClean="0"/>
          </a:p>
          <a:p>
            <a:endParaRPr lang="en-US" sz="2000" dirty="0"/>
          </a:p>
          <a:p>
            <a:pPr fontAlgn="t"/>
            <a:r>
              <a:rPr lang="en-US" sz="2000" b="1" dirty="0"/>
              <a:t>Packed Lunches </a:t>
            </a:r>
            <a:r>
              <a:rPr lang="en-US" sz="2000" dirty="0"/>
              <a:t>should be healthy:</a:t>
            </a:r>
          </a:p>
          <a:p>
            <a:pPr fontAlgn="t"/>
            <a:r>
              <a:rPr lang="en-US" sz="2000" dirty="0"/>
              <a:t>No foods containing nuts are allowed in school (including chocolate spread &amp; peanut butter)</a:t>
            </a:r>
          </a:p>
          <a:p>
            <a:pPr fontAlgn="t"/>
            <a:r>
              <a:rPr lang="en-US" sz="2000" dirty="0"/>
              <a:t>No chocolate, other than biscuit based chocolate snacks</a:t>
            </a:r>
          </a:p>
          <a:p>
            <a:pPr fontAlgn="t"/>
            <a:r>
              <a:rPr lang="en-US" sz="2000" dirty="0"/>
              <a:t>No sweets or high sugar foods</a:t>
            </a:r>
          </a:p>
          <a:p>
            <a:pPr fontAlgn="t"/>
            <a:r>
              <a:rPr lang="en-US" sz="2000" dirty="0"/>
              <a:t>All children should have a packed lunch drink as well as a water bottle. </a:t>
            </a:r>
            <a:endParaRPr lang="en-US" sz="2000" dirty="0"/>
          </a:p>
          <a:p>
            <a:pPr fontAlgn="t"/>
            <a:r>
              <a:rPr lang="en-US" sz="2000" dirty="0" smtClean="0"/>
              <a:t>There are some great healthy lunchbox ideas </a:t>
            </a:r>
            <a:r>
              <a:rPr lang="en-US" sz="2000" dirty="0"/>
              <a:t>on </a:t>
            </a:r>
            <a:r>
              <a:rPr lang="en-US" sz="2000" dirty="0">
                <a:hlinkClick r:id="rId2"/>
              </a:rPr>
              <a:t>https://www.nhs.uk/healthier-families/recipes/healthier-lunchboxes</a:t>
            </a:r>
            <a:r>
              <a:rPr lang="en-US" sz="2000" dirty="0" smtClean="0">
                <a:hlinkClick r:id="rId2"/>
              </a:rPr>
              <a:t>/</a:t>
            </a:r>
            <a:endParaRPr lang="en-US" sz="2000" dirty="0" smtClean="0"/>
          </a:p>
          <a:p>
            <a:pPr algn="ctr"/>
            <a:r>
              <a:rPr lang="en-GB" sz="1600" dirty="0" smtClean="0">
                <a:solidFill>
                  <a:srgbClr val="FF0000"/>
                </a:solidFill>
              </a:rPr>
              <a:t>Please </a:t>
            </a:r>
            <a:r>
              <a:rPr lang="en-GB" sz="1600" dirty="0" smtClean="0">
                <a:solidFill>
                  <a:srgbClr val="FF0000"/>
                </a:solidFill>
              </a:rPr>
              <a:t>ensure the office are aware of any dietary requirements </a:t>
            </a:r>
            <a:r>
              <a:rPr lang="en-GB" sz="1600" b="1" u="sng" dirty="0" smtClean="0">
                <a:solidFill>
                  <a:srgbClr val="FF0000"/>
                </a:solidFill>
              </a:rPr>
              <a:t>PRIOR</a:t>
            </a:r>
            <a:r>
              <a:rPr lang="en-GB" sz="1600" dirty="0" smtClean="0">
                <a:solidFill>
                  <a:srgbClr val="FF0000"/>
                </a:solidFill>
              </a:rPr>
              <a:t> to your child starting with us. </a:t>
            </a:r>
            <a:endParaRPr lang="en-GB" sz="1600" dirty="0">
              <a:solidFill>
                <a:srgbClr val="FF0000"/>
              </a:solidFill>
            </a:endParaRPr>
          </a:p>
          <a:p>
            <a:endParaRPr lang="en-GB" sz="1600" dirty="0" smtClean="0"/>
          </a:p>
          <a:p>
            <a:endParaRPr lang="en-GB" sz="1600" dirty="0"/>
          </a:p>
        </p:txBody>
      </p:sp>
      <p:sp>
        <p:nvSpPr>
          <p:cNvPr id="2" name="AutoShape 4" descr="data:image/jpeg;base64,/9j/4AAQSkZJRgABAQAAAQABAAD/2wCEAAkGBxMSEhAPEhAVFhUVFRUVFRUWFRYVFxUVFRUXFhYVFRUYHSggGBolHRUXITEhJSkrLi4uGB8zODMtNygtLisBCgoKDg0OFxAQGi8dHSAyLTctLy0tLS0tNi4vKy8rKy0uLS0tLS0uLS0tLy4rKzAtKzYtNzAuLS0tLS0tLSsrLf/AABEIALcBEwMBIgACEQEDEQH/xAAcAAEAAAcBAAAAAAAAAAAAAAAAAQIDBQYHCAT/xABREAABAwIBBQoICgYKAQUAAAABAAIDBBEhBQYSMUEHEyJRYXGBkZPRFFJTVJKhsdMVFyMyQkRVcsHSFkNigqLDJDNjlKOywuHj8EUlNGRzhP/EABkBAQADAQEAAAAAAAAAAAAAAAABAwQCBf/EACkRAQACAgEDAgUFAQAAAAAAAAABEQIDEgQhURNBIjEycfEFobHB8BX/2gAMAwEAAhEDEQA/AN4oiICIiAiIgIiICIiAiIgIiICIiAiIgIiICIiAiIgIiICIiAiIgIiICIiAiIgIiIC1huv5RmZLRxNmliicHOeY3lhNnta4ktIJ0Wm9jcYg2K2erBnpm22vpzCXaEjTpRSWvoPA2ja0jAji5QCgwzJuU6ymaHRVDp2jF0NS8y3IJ0msnGk9rr3Fy57eDa20Z7m7l2KsjMkd2uadCWJ+D4ngXLHjpuCMCCCCVpfJGV30shoatu9ujIZibNYBbRxIxZb5rtVragBbJN8kglbW0uMjeC9gvaoj0heJ/ERiWm3BdyF17ZxiYuFEZzjNZNsovJknKUdTDFUxOuyRoc06jjsI2EG4I2EEL1qpeIiICIiAiIgIiICIiAiIgIiICIiAiIgIiICIiAiIgIiICIiAiIgKDgoogw/PnM2KvYLkxzMB3uZouRt0Xj6bL7OexFzfSGU56yiecnzyuj0RgAbtdGdW9OwOgbGwOrhCwxaunHtusezhzXgqzC6WIOdDI2SMkA2LXBxab/OY7RsWnXyEAib8Iq/m1DueZ7OopmxEvfTyvAeHG+9lxsZW4C2Ju4bRygLoFrri61RRZmUUT3NI0Tvj2gTluk2zi5oZfAgNtZwuSLG62LkSTB0R/VnRF9dgS0HHj0b9Kpx2RM1CycJiFzREVrgREQEREBERAREQEREBERAREQEREBERAREQEREBERAREQEREBeeurY4WGWaRkbBrc9waB0lYtuiZ7NydGGs0XVD/mNOIY3x3gYniA2nmK09X1lTWO06uVzjiNE2sL8QGDeZthzoNp5V3W6GE6LRLJfUQ1rWn03BwH7q15nhn3UZQMe8ipgiaPmROPDccdJ7+DcWtYWIGPGvRk/c2rpmNLYWRNGoSHe3EH9lrS4fvWKvuT9zCrb86WDl4ch6fmIMMyNnJWUwcAySVrrFzai0ow2i77tOOrVyK8wbpdbG97mwx8Ml2MTsMdWEvLZZO7cwmP1mMfuOP4heaTcqqNlTF0tePViuYwxieVd03NU8DN2WpFtKiY7mL2Y/xKY7tsv2cO2d7tTTbklUdVRB074P9JXifuN1uyopvSl/IukPYN3B+3Jv+M73aiN3Pjyce2Pu1ZJ9xzKV+C+lI499kH8peWTcfyoNTad3NMf9TAljIn7ubtmTuuY+7QbuL/s8dq73axn4pMqeSj6Jm/iq8W5PlIa4mdsxBkke7iPpUB6JT7tVRu4x+Yu7b/jWLO3K8p7IWdszvVI7leVPIN7aPvQZeN3GLzI9t/xqPx4Q+aHtv+NYS/cwyqPqt+aaH8Xqi3c4yt5jJ2tP71BsBm7dBtpXdEgPtaFWbu2Um2nm6DGfaQsDg3N8p7aNw55IPeKZ+5vlO1xRntYPzoM9+Oui8hUdUX51D47KLzef/D/Otay7nmVQCfg+TokgPqEi8ozFyltyfP6IPsKDaZ3bKTZTzdJZ+BKDdrpNtNN0Fn4kLVhzHyj9nz+gvLNmlXt15Pquinkd/laUG4492ihOuCoHMIT/ADApnbs9BbCGpJ+7D71abizVrT/4+q6aWYe1i9L8ya/Zk+fsndyDZVZu2xD+qonuw1vlYzHmGkreN26XzGPm38+3Q/Ba6lzTrm4HJ1V0U0rvY1Ujm1WDE5Pqh/8Aln/Ig3XkPdio5bipjfTcTr78w8l4xpA87bcqzrJWWKepbp088crdpY8OtyEDEHkK5GcFGlndG4PZI5j9ha4tcOZzSCOtB2Mi54zc3WK6m0RM4VEYIBEmElv2ZRjf74d0Ldea2dVNXx75BJwgAXxOsJYycLPZfDEHEXBtgUF8REQEREBWbO3L7KGmkqX42wY3x5D81v4nkBV5WkN2PKbqitjoR82K2F7DSc0OcSRfZZvJY8aDDaWeSqqHVc7i6R7i7HjvbStsAtYDULcgW5NzzNgBra2Zt3HGFpHzW+U5zs4hjtw0/BSSMOkyIX1Yyg4DVgWWWTOz1yrYNErWgWAtvIsOS0KDe6LnybPjKg+tAfvMPsjCt8+euUzcmuI5pCOjABB0mi5idntlD7Rfr8q5S/pxlEf+Rf6big6fUCVzB8YOU26sou9R9rVA7o+VftF3oR+7USOnrqYLl/4xcq/aDvRj92phuiZV+0H+hH7tKHT6LmL4xsq/aDvQj92ojdGyr9oO9CL3akdOIuY/jHyt9oO9CL3amG6Rlbz89nF7tB00i5qj3TcrD66DzxRH+Wqg3UsredN7KL8iDpFFzk3dSyt5yzsovyKqN1rKg+nCeeNv4WQdDlRC55+OHKf/AMfpiPvAqse7NlPydIeeKT8JgoodAotAfHRlLyNJ2Uvv1UZu1V+2ClPMyUfzSpG+0WjG7ttXYXpIL8hePVdT/HdU+ZRek9BvBar3ac83QNbk6neWySt0pntwLIjcBgOxz7HHWAP2gVYvjvqfMovTf3LXWXsqSVlRPVSDhyuLiAcGi2i1o22DQB0KBfc0c0xO3wqo4MIvotvo75bAuc76MYOGGJIOoDG9ZRzloIGGGKKOXZoMjZvV+VxFnc4DliEYrK4iNjZJQwABkbbRRBowBtZkYAAF3W51lORNzGR/CnmAA+cyACQi2kCHTvtG0gtIIGmRxKrZu16++c0RjMsEragPe57Y2RAnBjL6LeQAk2/7YAYL3Zt5cloqiOph+e04gkgSMNtKJ37Jt0EA6wFt3JuadDCRAImXka5heBv8mi+7NLwiWzGaVwNCNlwb2JAK1vnhkcx3l/WRvMU58ZzXaLZhcmwdZuHE9nEuen6nDdOUY+38Gccav3dH5HykyohiqIzdkjGvbx2cL2I2EaiOMFe5aY3D85f6zJzzgAZouS5G/M5tJwcPvPK3K0rQJkREBc4V9Tv+UK6YEnhP0Rx6bzb/ACnrXQ2UZtCKaTxY3u9FpP4LnXNJmnNx3qGg8zLOPqKmIRM13bGpcnaDWMtEdEAE71ibYEk6Ws4Y8/Hh6WwEaiwc0dtn3uPH/t1VaouW2MYebOUyoOa7Hhga7cDVqtt5+tSP0vHHo8vPxYetVXFUippFqWi/x27PoHjx+lxWHRfkUggdtcw6r/JHlv8AT5uax13w9CgSlIt43Up/suxPi/f48ebDlVM0H7MG39RyC30+O55sOU+1RUUm5W92SWG/yNNt10zTxWvwsdvWNVsZfgKDzWk/uzL6+Pm9fUroicYOUrP8AQeZ0n93j5b7Ob1p+j9P5lSdgzXb7vH6leAFbc4MoOhibvTQ6aWRkMLTqMkhsCeQWJ57DaonjjFymJymahSObkGyhpNv6pvJb6HP6lD9GqbzGlt9xvH9zi9fWrvFuaxujvPWVT5yLmZspaGu4o2WsG32G/ONmNZKnnpah9FUSGTQmbC5ziT/AFzXPppWOOOi4NLHMJOiS2x1hYen6/RvynHD2ac9GzGLt7hm1TeY03UOW/0Ob18WMW5t0/mNN/vo/wD1+NhzY8ivamC38YZueXlZTm7Ti9qKn2218lvoc/UOPCjLm3TH6lT2+85ptpcjNejjr14cqv7lSco4wc8vLG/0Tpjroor22Tza7G+wbbdfJjMMz6TzNvbzcnLz9XKsgCqNThj4PUy8/uxubNCkP1Qc4nm47eNxY+peY5l0nmr+id/EeOTo6Vlb1BoThj4T6ufli7cyaTzaXtub+05T6J5LxkzLpNXg8uvXvw47ePxcLm5cFlYUkienj4PVz8ta51ZvU9PAJGRTNe57GNL5InNxBc64a4kmzSOf10M08jslD5Xta4BwaNIF1ja7ja9j85usEcive6a75KmbxyOPUyw/zFU8z2f0XDDSdJjy/Nv/AAhVRjHqUunOfSu/mynM6X/02KQsDnhxYA4SSMYJC6aG1O2wJ3qobg0aR4IxwtfJJJKqzSxxDJXkAf1b2Ryu0NP6JF4QcSDwrX1k4fkjLVREyWFlG3hOgeHzPIjjdHS08LgGM4UlnxOtYtBFscVGsdNPfwqofKD+qHyUA5N6Z84ffLl4f/N3bNuWVVF9pn+o/DXl1WvDGO9/ZeKnKtNG4jfXTyMIG90oZJaz5HlktQ8BjLOlIsHNdZvLZWDKl6l1U+RrW+EOvotcX6A3pkY4RAu7gaWrAnba6rNaAA1oAAwAAsAOIAalTkXq9L+n4aJ5XMz/AL2YtvVZbO3yhgGa2UnUtZTSk6O9zMD+RjjoTfwly6opH3C5PzihtU1DNQcb+m0PPrK6bzUrd+p6ebykUb+l7A4+1JippsibiJX5FBRUOlpztk0aKsP9hKOthH4rR+YrflIr2xkkOH3XDHqW7M8v/Y1V9W9m/NhcdS0xmc0NkiFrfKPHPfSAPrXWPzhzn9M/ZsMKV5UyketzzFJykKmKlKCBKgpgFMAgkDVNoqZQQQsgCiUChBZWXOm7BS1YaXCmqYpngC53tp4RHNhzC52K9gKey5zxjPGcZ93WGXHKJZXTV8UkQnZK10ZGlpgjRttJOy22+paqrKsVldJNHiySenERseFDRHfJpcfol+gwHaX21gr3zZo0ji470W6RuWse5rSRt0L2GrYFc6HJ8cLdGNlsGtuSXOLW30QXOJNhc2F7C5414/SfpEaNk5cr/Ntuzq4yxqIehLoSpbr2mBFxVNymJUpQSBVGqUBVAEEpCAKJQICkIVQqUoMG3UG/JUx/tHjraD+BUuZh/orOR7x/Ff8AFe/dJg0qRr/EmY48zmvZ7XNVlzDlvFMy+LZNLmD2AD1scqo7bWie+j7SyQhSlTqUq5lSqlKFVVKUoQwTPCO1S0+NGzr0nNPqAW89yibSydScjCzoY9zB6mhaSzzPysH3T/mH+63HuNE/B0F+OXq356w7Pql6er6IbCCKIRcrVuziozNS1MI1vieG/e0To+uy0DkqoEctwXWa9klzxGxNulrguj1oHOygFLXSx46Je5rRbDReN+YeYAlvOEGwCqb15MjVW+QRPvjo6J+83gm/Pa/SvW5b4m4t5kxU0pFQspioKXIoqCigKCioICIhUIRCqBU2qqEBQJRxUhKASpSUcVKEEwSyiFEoJVEIooIXUES6ASpbqJKlugtuctHv1LURAXJjJaON7LPYPSaAtdZj1QEzmbJGYcrmcIfwl62rpLT+V4TRVr9EYRyB7BqvG7hBo/dJb0FU7O2UZNGn4scsGwyVBSRyhzWvabtcA5p4wRcHqKjdXsqJXmnKruK8c7lEphhGdcl6kDxY2i3KS5/scFvncpg0cn0vKzS9NxePU5c7V0xlmkewXL3WYOPU1g6RZdS5rUYhgiiGpjGsHM0Bo9iw5TcvUwisYhe0RFDsWs92PIznNirGYWtFI63zeFpQuPJpFw53tWzF58oUTJ4pIJW6TJGlrhxgixx2HlQaQzNyyA/eHm2+HAHAtkGFjz4DnDeNZoVr7OnNOTJ8obi8ONopXYb63XoOOpszQDhgHAEjibdci53sLQyodY6hIdR++NbXcurjtt0atldpZd2qZ+KGUlylL15BWxuAcJYyDqIe0g9N1SfWx+Wj7Rner7ZalcA9Q01bHZQi8vF2jO9S/CUPnEXas70sqV10001ajlOHziLtWd6iMpQ+cRdqzvSypXTSUbq1jKEXl4u0Z3qcV0flo+0Z3pZUrnGqwVoZWx+Wj7Rneq7coR+Vj7RneloqXrkcqemrfUZSjBxlj7RveqQypD5xF2rO9RcFSuhcmkra3KkPl4u1Z3o7KUXlo+0Z3pZUroHqJerYzKUXl4u0Z3qDspReWj7RnepsqVw3xR3xWn4Uh8vF2jO9PhWHy8XaM71FwVK6l6hpq1/CsPl4u0Z3oMqw+Xi7RnellSuZcpS5W12VIvLR9ozvVM5Xh8vF2jO9LKldC5YdujZK042VbRwouDJyxk4H91xPQ8nYr78LReXi7RneoSZShcC10sRBBBBewggixBx1WXOURMU7wmccoliGZmVbt8GceE27o+VutzecEk8x5FkpctcZaojSTDe5AW30ontcCQAdTrfSFwDfXr22V8yfnWx4Al4DtpsSw8otct5j1lca9lfDks26bnnj7snkkWOZzZS0IywHhyXA5G/Sd+A5TyJW5yRNB0DvjtgAIHS4j2XWLOe+eTSddznEAAA48TWgbOT2qNmyKqE6dM3cr7ud5INRXQDRu2M767i4HzP4y09BXTVFHotAWAblmafgsOm9vyklnP5MOCwc1z0l2yy2O0LO2IoiIkREQeTKmToqiN0M0Yex2tp5DcEHWCCAQRiCAQtTZ17l0gJkprSgXOi4iObm08GyfvaPStyKBCDl2vzUnjsHwygnHhQuwtrGkBY9C8JyDIb8F3J8m5dWugadYCp+BM8UdSDllubkviP7GTuUTm9Lq3p/Yydy6mFGzxR1KIpWeKOpByv+jk3kZOxk7kdkCUfqnDnik7l1T4O3xR1KO8t4gg5R+BHg4tI543BQ+CjtA9Fy6w3ocSlMDfFCDlP4PNsAOo6upSS0BsRweo9y6u8FZ4o6goGjj8RvUEHIxyZa+I6ipBRf9DSfUuu/Ao/Eb1BRFIzxR1IORhkt51MeeaJ59gU3wLL5Cfk/o8v5V1x4M3xQpTRs8UdSDkj4Hl8hN/d5e5PgSbzaf+7y/lXWpoGeKOpPAGeKOpByaMg1Gyln7CT8qj+j1T5rP2EncushQs8UdSj4GzxQg5OGbdV5rP2Lx+Cic2arzSbsnrrDwRnihR8EbxBByYc26rzSfsX9yj+jdV5pP2MncusvBG8QUfBm8QRDk4Zr1Z+qTdk/uUzc0as/VJuzcPausPB28QTeG8SJco/ofWD6pN0RuPsUW5o1h+qT9k/uXV28jiUd6HEg5oyRubV0xF4TG3xpPaGjHoNltnM7c5hpLPI05LYvdieYeKOQdN1n4YOJRsgkhiDRYBVERAREQEREBERAREQEREBERAREQEREBERAREQEREBERAREQEREBERAREQEREBERAREQEREBERAREQEREBERA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6229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7314">
            <a:off x="4515657" y="2972759"/>
            <a:ext cx="3159350" cy="306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Behaviour</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System</a:t>
            </a:r>
          </a:p>
        </p:txBody>
      </p:sp>
      <p:sp>
        <p:nvSpPr>
          <p:cNvPr id="86" name="TextBox 85"/>
          <p:cNvSpPr txBox="1"/>
          <p:nvPr/>
        </p:nvSpPr>
        <p:spPr>
          <a:xfrm>
            <a:off x="257863" y="1367435"/>
            <a:ext cx="4202448"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We use the Gem Project to reward positive behaviour and learning attitudes</a:t>
            </a:r>
            <a:r>
              <a:rPr lang="en-GB" sz="2000" dirty="0" smtClean="0"/>
              <a:t>. And lots of stickers too </a:t>
            </a:r>
            <a:r>
              <a:rPr lang="en-GB" sz="2000" dirty="0" smtClean="0">
                <a:sym typeface="Wingdings" panose="05000000000000000000" pitchFamily="2" charset="2"/>
              </a:rPr>
              <a:t> </a:t>
            </a:r>
            <a:endParaRPr lang="en-GB" sz="2000" dirty="0" smtClean="0"/>
          </a:p>
          <a:p>
            <a:endParaRPr lang="en-GB" sz="2000" dirty="0"/>
          </a:p>
          <a:p>
            <a:pPr marL="285750" indent="-285750">
              <a:buFont typeface="Arial" panose="020B0604020202020204" pitchFamily="34" charset="0"/>
              <a:buChar char="•"/>
            </a:pPr>
            <a:r>
              <a:rPr lang="en-GB" sz="2000" dirty="0" smtClean="0"/>
              <a:t>In EYFS </a:t>
            </a:r>
            <a:r>
              <a:rPr lang="en-GB" sz="2000" dirty="0" smtClean="0"/>
              <a:t>we use ‘Time </a:t>
            </a:r>
            <a:r>
              <a:rPr lang="en-GB" sz="2000" dirty="0" smtClean="0"/>
              <a:t>Out</a:t>
            </a:r>
            <a:r>
              <a:rPr lang="en-GB" sz="2000" dirty="0" smtClean="0"/>
              <a:t>’ </a:t>
            </a:r>
            <a:r>
              <a:rPr lang="en-US" sz="2000" dirty="0" smtClean="0"/>
              <a:t>(</a:t>
            </a:r>
            <a:r>
              <a:rPr lang="en-US" sz="2000" dirty="0" smtClean="0"/>
              <a:t>when </a:t>
            </a:r>
            <a:r>
              <a:rPr lang="en-US" sz="2000" dirty="0"/>
              <a:t>your child is removed from where </a:t>
            </a:r>
            <a:r>
              <a:rPr lang="en-US" sz="2000" dirty="0" smtClean="0"/>
              <a:t>misbehavior happened) to help change any negative </a:t>
            </a:r>
            <a:r>
              <a:rPr lang="en-US" sz="2000" dirty="0" err="1" smtClean="0"/>
              <a:t>behaviours</a:t>
            </a:r>
            <a:r>
              <a:rPr lang="en-US" sz="2000" dirty="0"/>
              <a:t> </a:t>
            </a:r>
            <a:r>
              <a:rPr lang="en-US" sz="2000" dirty="0" smtClean="0"/>
              <a:t>and support positive ones!  </a:t>
            </a:r>
            <a:endParaRPr lang="en-GB" sz="2000"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031" y="87283"/>
            <a:ext cx="3348905" cy="354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708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88" name="Group 87"/>
          <p:cNvGrpSpPr>
            <a:grpSpLocks/>
          </p:cNvGrpSpPr>
          <p:nvPr/>
        </p:nvGrpSpPr>
        <p:grpSpPr bwMode="auto">
          <a:xfrm>
            <a:off x="238409" y="5800179"/>
            <a:ext cx="761293" cy="690711"/>
            <a:chOff x="1789" y="1427"/>
            <a:chExt cx="5454" cy="6133"/>
          </a:xfrm>
        </p:grpSpPr>
        <p:sp>
          <p:nvSpPr>
            <p:cNvPr id="89"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90" name="Freeform 89"/>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1" name="Freeform 90"/>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2" name="Freeform 91"/>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3" name="Freeform 92"/>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4" name="Freeform 93"/>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5" name="Freeform 94"/>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6" name="Freeform 95"/>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7" name="Freeform 96"/>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8" name="Freeform 97"/>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9" name="Freeform 98"/>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0" name="Freeform 99"/>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1" name="Freeform 100"/>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2" name="Freeform 101"/>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3" name="Freeform 102"/>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4" name="Freeform 103"/>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5" name="Freeform 104"/>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6" name="Freeform 105"/>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7" name="Freeform 106"/>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8" name="Freeform 107"/>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9" name="Freeform 108"/>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0" name="Freeform 109"/>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1" name="Freeform 110"/>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2" name="Freeform 111"/>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3" name="Freeform 112"/>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4" name="Freeform 113"/>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5" name="Freeform 114"/>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6" name="Freeform 115"/>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7" name="Freeform 116"/>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8" name="Freeform 117"/>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9" name="Freeform 118"/>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0" name="Freeform 119"/>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1" name="Freeform 120"/>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2" name="Freeform 121"/>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3" name="Freeform 122"/>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4" name="Freeform 123"/>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5" name="Freeform 124"/>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6" name="Freeform 125"/>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7" name="Freeform 126"/>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8" name="Freeform 127"/>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9" name="Freeform 128"/>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0" name="Freeform 129"/>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1" name="Freeform 130"/>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2" name="Freeform 131"/>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3" name="Freeform 132"/>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4" name="Freeform 133"/>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5" name="Freeform 134"/>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6" name="Freeform 135"/>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7" name="Freeform 136"/>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8" name="Freeform 137"/>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9" name="Freeform 138"/>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0" name="Freeform 139"/>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1" name="Freeform 140"/>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2" name="Freeform 141"/>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3" name="Freeform 142"/>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4" name="Freeform 143"/>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5" name="Freeform 144"/>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6" name="Freeform 145"/>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7" name="Freeform 146"/>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8" name="Freeform 147"/>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9" name="Freeform 148"/>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0" name="Freeform 149"/>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1" name="Freeform 150"/>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2" name="Freeform 151"/>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3" name="Freeform 152"/>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4" name="Freeform 153"/>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5" name="Freeform 154"/>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6" name="Freeform 155"/>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7" name="Freeform 156"/>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8" name="Freeform 157"/>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9" name="Freeform 158"/>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0" name="Freeform 159"/>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1" name="Freeform 160"/>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2" name="Freeform 161"/>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3" name="Freeform 162"/>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4" name="Freeform 163"/>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65"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166"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167" name="Rectangle 166"/>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Our Curriculum</a:t>
            </a:r>
          </a:p>
        </p:txBody>
      </p:sp>
      <p:sp>
        <p:nvSpPr>
          <p:cNvPr id="168" name="Rectangle 167"/>
          <p:cNvSpPr/>
          <p:nvPr/>
        </p:nvSpPr>
        <p:spPr>
          <a:xfrm>
            <a:off x="403676" y="2133407"/>
            <a:ext cx="3569492" cy="4247317"/>
          </a:xfrm>
          <a:prstGeom prst="rect">
            <a:avLst/>
          </a:prstGeom>
        </p:spPr>
        <p:txBody>
          <a:bodyPr wrap="square">
            <a:spAutoFit/>
          </a:bodyPr>
          <a:lstStyle/>
          <a:p>
            <a:endParaRPr lang="en-GB" dirty="0"/>
          </a:p>
          <a:p>
            <a:r>
              <a:rPr lang="en-GB" b="1" dirty="0" smtClean="0"/>
              <a:t>The EYFS </a:t>
            </a:r>
            <a:r>
              <a:rPr lang="en-GB" b="1" dirty="0" smtClean="0"/>
              <a:t>covers 3 prime areas:</a:t>
            </a:r>
          </a:p>
          <a:p>
            <a:pPr marL="285750" indent="-285750">
              <a:buFont typeface="Arial" panose="020B0604020202020204" pitchFamily="34" charset="0"/>
              <a:buChar char="•"/>
            </a:pPr>
            <a:r>
              <a:rPr lang="en-GB" dirty="0" smtClean="0"/>
              <a:t>Communication and Language</a:t>
            </a:r>
          </a:p>
          <a:p>
            <a:pPr marL="285750" indent="-285750">
              <a:buFont typeface="Arial" panose="020B0604020202020204" pitchFamily="34" charset="0"/>
              <a:buChar char="•"/>
            </a:pPr>
            <a:r>
              <a:rPr lang="en-GB" dirty="0" smtClean="0"/>
              <a:t>Personal Social and Emotional Development</a:t>
            </a:r>
          </a:p>
          <a:p>
            <a:pPr marL="285750" indent="-285750">
              <a:buFont typeface="Arial" panose="020B0604020202020204" pitchFamily="34" charset="0"/>
              <a:buChar char="•"/>
            </a:pPr>
            <a:r>
              <a:rPr lang="en-GB" dirty="0" smtClean="0"/>
              <a:t>Physical </a:t>
            </a:r>
            <a:r>
              <a:rPr lang="en-GB" dirty="0" smtClean="0"/>
              <a:t>Development</a:t>
            </a:r>
          </a:p>
          <a:p>
            <a:endParaRPr lang="en-GB" dirty="0" smtClean="0"/>
          </a:p>
          <a:p>
            <a:r>
              <a:rPr lang="en-GB" b="1" dirty="0"/>
              <a:t>a</a:t>
            </a:r>
            <a:r>
              <a:rPr lang="en-GB" b="1" dirty="0" smtClean="0"/>
              <a:t>nd 4 </a:t>
            </a:r>
            <a:r>
              <a:rPr lang="en-GB" b="1" dirty="0" smtClean="0"/>
              <a:t>specific areas:</a:t>
            </a:r>
          </a:p>
          <a:p>
            <a:pPr marL="285750" indent="-285750">
              <a:buFont typeface="Arial" panose="020B0604020202020204" pitchFamily="34" charset="0"/>
              <a:buChar char="•"/>
            </a:pPr>
            <a:r>
              <a:rPr lang="en-GB" dirty="0" smtClean="0"/>
              <a:t>Literacy</a:t>
            </a:r>
          </a:p>
          <a:p>
            <a:pPr marL="285750" indent="-285750">
              <a:buFont typeface="Arial" panose="020B0604020202020204" pitchFamily="34" charset="0"/>
              <a:buChar char="•"/>
            </a:pPr>
            <a:r>
              <a:rPr lang="en-GB" dirty="0" smtClean="0"/>
              <a:t>Mathematics</a:t>
            </a:r>
          </a:p>
          <a:p>
            <a:pPr marL="285750" indent="-285750">
              <a:buFont typeface="Arial" panose="020B0604020202020204" pitchFamily="34" charset="0"/>
              <a:buChar char="•"/>
            </a:pPr>
            <a:r>
              <a:rPr lang="en-GB" dirty="0" smtClean="0"/>
              <a:t>Understanding the World</a:t>
            </a:r>
          </a:p>
          <a:p>
            <a:pPr marL="285750" indent="-285750">
              <a:buFont typeface="Arial" panose="020B0604020202020204" pitchFamily="34" charset="0"/>
              <a:buChar char="•"/>
            </a:pPr>
            <a:r>
              <a:rPr lang="en-GB" dirty="0" smtClean="0"/>
              <a:t>Expressive Art and Design. </a:t>
            </a:r>
          </a:p>
          <a:p>
            <a:pPr marL="285750" indent="-285750">
              <a:buFont typeface="Arial" panose="020B0604020202020204" pitchFamily="34" charset="0"/>
              <a:buChar char="•"/>
            </a:pPr>
            <a:endParaRPr lang="en-GB" dirty="0"/>
          </a:p>
          <a:p>
            <a:endParaRPr lang="en-GB" dirty="0" smtClean="0"/>
          </a:p>
          <a:p>
            <a:endParaRPr lang="en-GB" dirty="0"/>
          </a:p>
        </p:txBody>
      </p:sp>
      <p:sp>
        <p:nvSpPr>
          <p:cNvPr id="2" name="Rectangle 1"/>
          <p:cNvSpPr/>
          <p:nvPr/>
        </p:nvSpPr>
        <p:spPr>
          <a:xfrm>
            <a:off x="371362" y="910406"/>
            <a:ext cx="8305093" cy="1754326"/>
          </a:xfrm>
          <a:prstGeom prst="rect">
            <a:avLst/>
          </a:prstGeom>
        </p:spPr>
        <p:txBody>
          <a:bodyPr wrap="square">
            <a:spAutoFit/>
          </a:bodyPr>
          <a:lstStyle/>
          <a:p>
            <a:r>
              <a:rPr lang="en-GB" dirty="0"/>
              <a:t>The Early Years Foundation Stage Framework is a statutory guidance that your child may have learnt from at their previous settings</a:t>
            </a:r>
            <a:r>
              <a:rPr lang="en-GB" dirty="0" smtClean="0"/>
              <a:t>. </a:t>
            </a:r>
            <a:r>
              <a:rPr lang="en-GB" dirty="0"/>
              <a:t>Within the EYFS, we also use the Characteristics of Effective Teaching and Learning.</a:t>
            </a:r>
          </a:p>
          <a:p>
            <a:r>
              <a:rPr lang="en-GB" dirty="0" smtClean="0"/>
              <a:t>These </a:t>
            </a:r>
            <a:r>
              <a:rPr lang="en-GB" dirty="0"/>
              <a:t>are </a:t>
            </a:r>
            <a:r>
              <a:rPr lang="en-GB" dirty="0" smtClean="0"/>
              <a:t>based </a:t>
            </a:r>
            <a:r>
              <a:rPr lang="en-GB" dirty="0"/>
              <a:t>on </a:t>
            </a:r>
            <a:r>
              <a:rPr lang="en-GB" i="1" dirty="0"/>
              <a:t>how</a:t>
            </a:r>
            <a:r>
              <a:rPr lang="en-GB" dirty="0"/>
              <a:t> each child learns and skills they need to ensure a good attitude to learning throughout their school life. </a:t>
            </a:r>
          </a:p>
          <a:p>
            <a:r>
              <a:rPr lang="en-GB" dirty="0" smtClean="0"/>
              <a:t>  </a:t>
            </a:r>
            <a:endParaRPr lang="en-GB" dirty="0"/>
          </a:p>
        </p:txBody>
      </p:sp>
      <p:sp>
        <p:nvSpPr>
          <p:cNvPr id="170" name="Rectangle 169"/>
          <p:cNvSpPr/>
          <p:nvPr/>
        </p:nvSpPr>
        <p:spPr>
          <a:xfrm>
            <a:off x="4405623" y="2135998"/>
            <a:ext cx="3405921" cy="923330"/>
          </a:xfrm>
          <a:prstGeom prst="rect">
            <a:avLst/>
          </a:prstGeom>
        </p:spPr>
        <p:txBody>
          <a:bodyPr wrap="square">
            <a:spAutoFit/>
          </a:bodyPr>
          <a:lstStyle/>
          <a:p>
            <a:endParaRPr lang="en-GB" dirty="0"/>
          </a:p>
          <a:p>
            <a:endParaRPr lang="en-GB" dirty="0" smtClean="0"/>
          </a:p>
          <a:p>
            <a:endParaRPr lang="en-GB" dirty="0"/>
          </a:p>
        </p:txBody>
      </p:sp>
      <p:sp>
        <p:nvSpPr>
          <p:cNvPr id="171" name="Rectangle 170"/>
          <p:cNvSpPr/>
          <p:nvPr/>
        </p:nvSpPr>
        <p:spPr>
          <a:xfrm>
            <a:off x="4838078" y="2680361"/>
            <a:ext cx="3405921" cy="2308324"/>
          </a:xfrm>
          <a:prstGeom prst="rect">
            <a:avLst/>
          </a:prstGeom>
        </p:spPr>
        <p:txBody>
          <a:bodyPr wrap="square">
            <a:spAutoFit/>
          </a:bodyPr>
          <a:lstStyle/>
          <a:p>
            <a:r>
              <a:rPr lang="en-US" b="1" dirty="0" smtClean="0"/>
              <a:t>The Characteristics of Effective Learning are: </a:t>
            </a:r>
          </a:p>
          <a:p>
            <a:endParaRPr lang="en-US" dirty="0"/>
          </a:p>
          <a:p>
            <a:r>
              <a:rPr lang="en-US" dirty="0" smtClean="0"/>
              <a:t>Playing and Exploring</a:t>
            </a:r>
          </a:p>
          <a:p>
            <a:endParaRPr lang="en-US" dirty="0"/>
          </a:p>
          <a:p>
            <a:r>
              <a:rPr lang="en-US" dirty="0" smtClean="0"/>
              <a:t>Active Learning</a:t>
            </a:r>
          </a:p>
          <a:p>
            <a:endParaRPr lang="en-US" dirty="0"/>
          </a:p>
          <a:p>
            <a:r>
              <a:rPr lang="en-US" dirty="0" smtClean="0"/>
              <a:t>Creating and thinking critically </a:t>
            </a:r>
            <a:endParaRPr lang="en-GB" dirty="0"/>
          </a:p>
        </p:txBody>
      </p:sp>
    </p:spTree>
    <p:extLst>
      <p:ext uri="{BB962C8B-B14F-4D97-AF65-F5344CB8AC3E}">
        <p14:creationId xmlns:p14="http://schemas.microsoft.com/office/powerpoint/2010/main" val="285949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88" name="Group 87"/>
          <p:cNvGrpSpPr>
            <a:grpSpLocks/>
          </p:cNvGrpSpPr>
          <p:nvPr/>
        </p:nvGrpSpPr>
        <p:grpSpPr bwMode="auto">
          <a:xfrm>
            <a:off x="238409" y="5800179"/>
            <a:ext cx="761293" cy="690711"/>
            <a:chOff x="1789" y="1427"/>
            <a:chExt cx="5454" cy="6133"/>
          </a:xfrm>
        </p:grpSpPr>
        <p:sp>
          <p:nvSpPr>
            <p:cNvPr id="89"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90" name="Freeform 89"/>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1" name="Freeform 90"/>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2" name="Freeform 91"/>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3" name="Freeform 92"/>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4" name="Freeform 93"/>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5" name="Freeform 94"/>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6" name="Freeform 95"/>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7" name="Freeform 96"/>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8" name="Freeform 97"/>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9" name="Freeform 98"/>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0" name="Freeform 99"/>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1" name="Freeform 100"/>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2" name="Freeform 101"/>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3" name="Freeform 102"/>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4" name="Freeform 103"/>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5" name="Freeform 104"/>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6" name="Freeform 105"/>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7" name="Freeform 106"/>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8" name="Freeform 107"/>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9" name="Freeform 108"/>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0" name="Freeform 109"/>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1" name="Freeform 110"/>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2" name="Freeform 111"/>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3" name="Freeform 112"/>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4" name="Freeform 113"/>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5" name="Freeform 114"/>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6" name="Freeform 115"/>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7" name="Freeform 116"/>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8" name="Freeform 117"/>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9" name="Freeform 118"/>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0" name="Freeform 119"/>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1" name="Freeform 120"/>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2" name="Freeform 121"/>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3" name="Freeform 122"/>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4" name="Freeform 123"/>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5" name="Freeform 124"/>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6" name="Freeform 125"/>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7" name="Freeform 126"/>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8" name="Freeform 127"/>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9" name="Freeform 128"/>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0" name="Freeform 129"/>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1" name="Freeform 130"/>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2" name="Freeform 131"/>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3" name="Freeform 132"/>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4" name="Freeform 133"/>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5" name="Freeform 134"/>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6" name="Freeform 135"/>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7" name="Freeform 136"/>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8" name="Freeform 137"/>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9" name="Freeform 138"/>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0" name="Freeform 139"/>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1" name="Freeform 140"/>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2" name="Freeform 141"/>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3" name="Freeform 142"/>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4" name="Freeform 143"/>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5" name="Freeform 144"/>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6" name="Freeform 145"/>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7" name="Freeform 146"/>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8" name="Freeform 147"/>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9" name="Freeform 148"/>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0" name="Freeform 149"/>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1" name="Freeform 150"/>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2" name="Freeform 151"/>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3" name="Freeform 152"/>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4" name="Freeform 153"/>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5" name="Freeform 154"/>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6" name="Freeform 155"/>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7" name="Freeform 156"/>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8" name="Freeform 157"/>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9" name="Freeform 158"/>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0" name="Freeform 159"/>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1" name="Freeform 160"/>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2" name="Freeform 161"/>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3" name="Freeform 162"/>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4" name="Freeform 163"/>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65"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166"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167" name="Rectangle 166"/>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Our Curriculum</a:t>
            </a:r>
          </a:p>
        </p:txBody>
      </p:sp>
      <p:sp>
        <p:nvSpPr>
          <p:cNvPr id="168" name="Rectangle 167"/>
          <p:cNvSpPr/>
          <p:nvPr/>
        </p:nvSpPr>
        <p:spPr>
          <a:xfrm>
            <a:off x="284684" y="771133"/>
            <a:ext cx="8734513" cy="5355312"/>
          </a:xfrm>
          <a:prstGeom prst="rect">
            <a:avLst/>
          </a:prstGeom>
        </p:spPr>
        <p:txBody>
          <a:bodyPr wrap="square">
            <a:spAutoFit/>
          </a:bodyPr>
          <a:lstStyle/>
          <a:p>
            <a:r>
              <a:rPr lang="en-GB" dirty="0" smtClean="0"/>
              <a:t>From this September, SMFR </a:t>
            </a:r>
            <a:r>
              <a:rPr lang="en-GB" dirty="0" smtClean="0"/>
              <a:t>are looking forward to delivering the </a:t>
            </a:r>
            <a:r>
              <a:rPr lang="en-GB" b="1" dirty="0" smtClean="0"/>
              <a:t>Cornerstones </a:t>
            </a:r>
            <a:r>
              <a:rPr lang="en-GB" b="1" dirty="0" smtClean="0"/>
              <a:t>Curriculum</a:t>
            </a:r>
            <a:r>
              <a:rPr lang="en-GB" dirty="0" smtClean="0"/>
              <a:t>. This is an in depth curriculum that ensures greater understanding of concepts and topics. </a:t>
            </a:r>
            <a:r>
              <a:rPr lang="en-GB" dirty="0" smtClean="0"/>
              <a:t>Cornerstones </a:t>
            </a:r>
            <a:r>
              <a:rPr lang="en-GB" dirty="0" smtClean="0"/>
              <a:t>monitors child’s progress to identify those who may need some additional support in some areas. </a:t>
            </a:r>
          </a:p>
          <a:p>
            <a:endParaRPr lang="en-GB" dirty="0" smtClean="0"/>
          </a:p>
          <a:p>
            <a:r>
              <a:rPr lang="en-GB" dirty="0" smtClean="0"/>
              <a:t>Cornerstones ensures parents are a key part in their child’s learning. You will be provided with an overview at the start of each </a:t>
            </a:r>
            <a:r>
              <a:rPr lang="en-GB" dirty="0" smtClean="0"/>
              <a:t>term. Throughout the year, there will be parents evenings and reports so you are aware of how your child is getting on. </a:t>
            </a:r>
          </a:p>
          <a:p>
            <a:endParaRPr lang="en-GB" dirty="0"/>
          </a:p>
          <a:p>
            <a:r>
              <a:rPr lang="en-GB" dirty="0" smtClean="0"/>
              <a:t>At the end of their Reception year, children will be </a:t>
            </a:r>
            <a:r>
              <a:rPr lang="en-GB" dirty="0" smtClean="0"/>
              <a:t>assessed </a:t>
            </a:r>
            <a:r>
              <a:rPr lang="en-GB" dirty="0" smtClean="0"/>
              <a:t>against </a:t>
            </a:r>
            <a:r>
              <a:rPr lang="en-GB" dirty="0" smtClean="0"/>
              <a:t>the Early Learning Goals. The ELGs are set at the development of a typical five year old. </a:t>
            </a:r>
          </a:p>
          <a:p>
            <a:r>
              <a:rPr lang="en-GB" dirty="0" smtClean="0"/>
              <a:t>Children are given emerging or expected against each of the 17 areas within the prime and specific areas. </a:t>
            </a:r>
          </a:p>
          <a:p>
            <a:endParaRPr lang="en-GB" dirty="0" smtClean="0"/>
          </a:p>
          <a:p>
            <a:r>
              <a:rPr lang="en-US" dirty="0"/>
              <a:t>More information on the Early Years Foundation Stage can be found at </a:t>
            </a:r>
          </a:p>
          <a:p>
            <a:r>
              <a:rPr lang="en-GB" dirty="0">
                <a:hlinkClick r:id="rId3"/>
              </a:rPr>
              <a:t>https://www.gov.uk/government/publications/early-years-foundation-stage-framework--2</a:t>
            </a:r>
            <a:r>
              <a:rPr lang="en-GB" dirty="0"/>
              <a:t> </a:t>
            </a:r>
          </a:p>
          <a:p>
            <a:endParaRPr lang="en-GB" dirty="0" smtClean="0"/>
          </a:p>
        </p:txBody>
      </p:sp>
    </p:spTree>
    <p:extLst>
      <p:ext uri="{BB962C8B-B14F-4D97-AF65-F5344CB8AC3E}">
        <p14:creationId xmlns:p14="http://schemas.microsoft.com/office/powerpoint/2010/main" val="297242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Tapestry</a:t>
            </a:r>
          </a:p>
        </p:txBody>
      </p:sp>
      <p:sp>
        <p:nvSpPr>
          <p:cNvPr id="86" name="TextBox 85"/>
          <p:cNvSpPr txBox="1"/>
          <p:nvPr/>
        </p:nvSpPr>
        <p:spPr>
          <a:xfrm>
            <a:off x="238409" y="855426"/>
            <a:ext cx="8682173" cy="3170099"/>
          </a:xfrm>
          <a:prstGeom prst="rect">
            <a:avLst/>
          </a:prstGeom>
          <a:noFill/>
        </p:spPr>
        <p:txBody>
          <a:bodyPr wrap="square" rtlCol="0">
            <a:spAutoFit/>
          </a:bodyPr>
          <a:lstStyle/>
          <a:p>
            <a:r>
              <a:rPr lang="en-GB" sz="2000" dirty="0" smtClean="0"/>
              <a:t>Tapestry </a:t>
            </a:r>
            <a:r>
              <a:rPr lang="en-GB" sz="2000" dirty="0" smtClean="0"/>
              <a:t>is a secure, online learning </a:t>
            </a:r>
            <a:r>
              <a:rPr lang="en-GB" sz="2000" dirty="0" smtClean="0"/>
              <a:t>portal</a:t>
            </a:r>
            <a:r>
              <a:rPr lang="en-GB" sz="2000" dirty="0"/>
              <a:t> </a:t>
            </a:r>
            <a:r>
              <a:rPr lang="en-GB" sz="2000" dirty="0" smtClean="0"/>
              <a:t>used in our school to share WOW moments between school and home (and vice versa!)</a:t>
            </a:r>
          </a:p>
          <a:p>
            <a:endParaRPr lang="en-GB" sz="2000" dirty="0"/>
          </a:p>
          <a:p>
            <a:r>
              <a:rPr lang="en-GB" sz="2000" dirty="0" smtClean="0"/>
              <a:t>At the start of the year, you will receive a link to create a log in. Please follow the instructions on the link to create your account. From there you can see any observations we make of the children, upload your own ‘WOW’ moments, view notifications and upload home learning. </a:t>
            </a:r>
          </a:p>
          <a:p>
            <a:endParaRPr lang="en-GB" sz="2000" dirty="0">
              <a:cs typeface="Arial" pitchFamily="34" charset="0"/>
            </a:endParaRPr>
          </a:p>
          <a:p>
            <a:endParaRPr lang="en-GB" sz="2000" dirty="0">
              <a:cs typeface="Arial" pitchFamily="34" charset="0"/>
            </a:endParaRPr>
          </a:p>
          <a:p>
            <a:endParaRPr lang="en-GB" sz="2000" dirty="0"/>
          </a:p>
        </p:txBody>
      </p:sp>
      <p:pic>
        <p:nvPicPr>
          <p:cNvPr id="2" name="Picture 1"/>
          <p:cNvPicPr>
            <a:picLocks noChangeAspect="1"/>
          </p:cNvPicPr>
          <p:nvPr/>
        </p:nvPicPr>
        <p:blipFill>
          <a:blip r:embed="rId2"/>
          <a:stretch>
            <a:fillRect/>
          </a:stretch>
        </p:blipFill>
        <p:spPr>
          <a:xfrm>
            <a:off x="1691680" y="3715367"/>
            <a:ext cx="5626945" cy="1441825"/>
          </a:xfrm>
          <a:prstGeom prst="rect">
            <a:avLst/>
          </a:prstGeom>
        </p:spPr>
      </p:pic>
    </p:spTree>
    <p:extLst>
      <p:ext uri="{BB962C8B-B14F-4D97-AF65-F5344CB8AC3E}">
        <p14:creationId xmlns:p14="http://schemas.microsoft.com/office/powerpoint/2010/main" val="1434867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143532"/>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 you help? - Attendance</a:t>
            </a:r>
          </a:p>
        </p:txBody>
      </p:sp>
      <p:sp>
        <p:nvSpPr>
          <p:cNvPr id="3" name="Rectangle 2"/>
          <p:cNvSpPr/>
          <p:nvPr/>
        </p:nvSpPr>
        <p:spPr>
          <a:xfrm>
            <a:off x="269536" y="714996"/>
            <a:ext cx="8631733" cy="5293757"/>
          </a:xfrm>
          <a:prstGeom prst="rect">
            <a:avLst/>
          </a:prstGeom>
        </p:spPr>
        <p:txBody>
          <a:bodyPr wrap="square">
            <a:spAutoFit/>
          </a:bodyPr>
          <a:lstStyle/>
          <a:p>
            <a:endParaRPr lang="en-GB" sz="2000" b="1" dirty="0"/>
          </a:p>
          <a:p>
            <a:r>
              <a:rPr lang="en-GB" sz="2000" dirty="0" smtClean="0"/>
              <a:t>If </a:t>
            </a:r>
            <a:r>
              <a:rPr lang="en-GB" sz="2000" dirty="0" smtClean="0"/>
              <a:t>your child regularly misses school they may develop </a:t>
            </a:r>
            <a:r>
              <a:rPr lang="en-GB" sz="2000" b="1" u="sng" dirty="0" smtClean="0"/>
              <a:t>gaps in their learning </a:t>
            </a:r>
            <a:r>
              <a:rPr lang="en-GB" sz="2000" dirty="0" smtClean="0"/>
              <a:t>which can result in lower achievement &amp; </a:t>
            </a:r>
            <a:r>
              <a:rPr lang="en-GB" sz="2000" dirty="0" smtClean="0"/>
              <a:t>progress</a:t>
            </a:r>
            <a:r>
              <a:rPr lang="en-GB" sz="2000" dirty="0" smtClean="0"/>
              <a:t>. </a:t>
            </a:r>
          </a:p>
          <a:p>
            <a:endParaRPr lang="en-GB" sz="2000" dirty="0"/>
          </a:p>
          <a:p>
            <a:r>
              <a:rPr lang="en-GB" sz="2000" b="1" dirty="0" smtClean="0"/>
              <a:t>Your </a:t>
            </a:r>
            <a:r>
              <a:rPr lang="en-GB" sz="2000" b="1" dirty="0"/>
              <a:t>child should only miss school if:</a:t>
            </a:r>
          </a:p>
          <a:p>
            <a:pPr marL="285750" indent="-285750">
              <a:buFont typeface="Arial" panose="020B0604020202020204" pitchFamily="34" charset="0"/>
              <a:buChar char="•"/>
            </a:pPr>
            <a:r>
              <a:rPr lang="en-GB" sz="2000" dirty="0"/>
              <a:t>They are too ill to </a:t>
            </a:r>
            <a:r>
              <a:rPr lang="en-GB" sz="2000" dirty="0" smtClean="0"/>
              <a:t>attend – some useful information sheets are </a:t>
            </a:r>
            <a:r>
              <a:rPr lang="en-GB" sz="2000" dirty="0" smtClean="0"/>
              <a:t>available. </a:t>
            </a:r>
            <a:endParaRPr lang="en-GB" sz="2000" dirty="0"/>
          </a:p>
          <a:p>
            <a:pPr marL="285750" indent="-285750">
              <a:buFont typeface="Arial" panose="020B0604020202020204" pitchFamily="34" charset="0"/>
              <a:buChar char="•"/>
            </a:pPr>
            <a:r>
              <a:rPr lang="en-GB" sz="2000" dirty="0"/>
              <a:t>You have advance permission from the school as it is an exceptional </a:t>
            </a:r>
            <a:r>
              <a:rPr lang="en-GB" sz="2000" dirty="0" smtClean="0"/>
              <a:t>circumstance</a:t>
            </a:r>
          </a:p>
          <a:p>
            <a:pPr marL="285750" indent="-285750">
              <a:buFont typeface="Arial" panose="020B0604020202020204" pitchFamily="34" charset="0"/>
              <a:buChar char="•"/>
            </a:pPr>
            <a:endParaRPr lang="en-GB" sz="2000" dirty="0" smtClean="0"/>
          </a:p>
          <a:p>
            <a:r>
              <a:rPr lang="en-GB" sz="2000" b="1" dirty="0"/>
              <a:t>We monitor the attendance for all children in our school. Nursery children’s attendance is also monitored as per the Parental Agreement and your Nursery child’s place may be withdrawn if attendance rules are not adhered to. </a:t>
            </a:r>
          </a:p>
          <a:p>
            <a:endParaRPr lang="en-GB" sz="2000" b="1" dirty="0" smtClean="0">
              <a:solidFill>
                <a:srgbClr val="FF0000"/>
              </a:solidFill>
            </a:endParaRPr>
          </a:p>
          <a:p>
            <a:r>
              <a:rPr lang="en-GB" b="1" dirty="0" smtClean="0">
                <a:solidFill>
                  <a:srgbClr val="FF0000"/>
                </a:solidFill>
              </a:rPr>
              <a:t>Please always call the school to let us know why your child is not attending. </a:t>
            </a:r>
          </a:p>
          <a:p>
            <a:endParaRPr lang="en-GB" sz="2000" dirty="0"/>
          </a:p>
        </p:txBody>
      </p:sp>
    </p:spTree>
    <p:extLst>
      <p:ext uri="{BB962C8B-B14F-4D97-AF65-F5344CB8AC3E}">
        <p14:creationId xmlns:p14="http://schemas.microsoft.com/office/powerpoint/2010/main" val="317778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School Day</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 name="TextBox 85"/>
          <p:cNvSpPr txBox="1"/>
          <p:nvPr/>
        </p:nvSpPr>
        <p:spPr>
          <a:xfrm>
            <a:off x="238409" y="865921"/>
            <a:ext cx="8224369" cy="923330"/>
          </a:xfrm>
          <a:prstGeom prst="rect">
            <a:avLst/>
          </a:prstGeom>
          <a:noFill/>
        </p:spPr>
        <p:txBody>
          <a:bodyPr wrap="square" rtlCol="0">
            <a:spAutoFit/>
          </a:bodyPr>
          <a:lstStyle/>
          <a:p>
            <a:r>
              <a:rPr lang="en-GB" dirty="0" smtClean="0"/>
              <a:t>We ask parents to be punctual at drop off and collection.  </a:t>
            </a:r>
          </a:p>
          <a:p>
            <a:endParaRPr lang="en-US" dirty="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795815256"/>
              </p:ext>
            </p:extLst>
          </p:nvPr>
        </p:nvGraphicFramePr>
        <p:xfrm>
          <a:off x="1691680" y="1308535"/>
          <a:ext cx="6002730" cy="4255875"/>
        </p:xfrm>
        <a:graphic>
          <a:graphicData uri="http://schemas.openxmlformats.org/drawingml/2006/table">
            <a:tbl>
              <a:tblPr firstRow="1" bandRow="1">
                <a:tableStyleId>{5C22544A-7EE6-4342-B048-85BDC9FD1C3A}</a:tableStyleId>
              </a:tblPr>
              <a:tblGrid>
                <a:gridCol w="6002730">
                  <a:extLst>
                    <a:ext uri="{9D8B030D-6E8A-4147-A177-3AD203B41FA5}">
                      <a16:colId xmlns:a16="http://schemas.microsoft.com/office/drawing/2014/main" val="3809067506"/>
                    </a:ext>
                  </a:extLst>
                </a:gridCol>
              </a:tblGrid>
              <a:tr h="238851">
                <a:tc>
                  <a:txBody>
                    <a:bodyPr/>
                    <a:lstStyle/>
                    <a:p>
                      <a:r>
                        <a:rPr lang="en-US" dirty="0" smtClean="0"/>
                        <a:t>8:30 am Drop off </a:t>
                      </a:r>
                      <a:endParaRPr lang="en-GB" dirty="0"/>
                    </a:p>
                  </a:txBody>
                  <a:tcPr/>
                </a:tc>
                <a:extLst>
                  <a:ext uri="{0D108BD9-81ED-4DB2-BD59-A6C34878D82A}">
                    <a16:rowId xmlns:a16="http://schemas.microsoft.com/office/drawing/2014/main" val="2195071323"/>
                  </a:ext>
                </a:extLst>
              </a:tr>
              <a:tr h="238851">
                <a:tc>
                  <a:txBody>
                    <a:bodyPr/>
                    <a:lstStyle/>
                    <a:p>
                      <a:r>
                        <a:rPr lang="en-US" dirty="0" smtClean="0"/>
                        <a:t>8:50am School</a:t>
                      </a:r>
                      <a:r>
                        <a:rPr lang="en-US" baseline="0" dirty="0" smtClean="0"/>
                        <a:t> day begins </a:t>
                      </a:r>
                      <a:endParaRPr lang="en-GB" dirty="0"/>
                    </a:p>
                  </a:txBody>
                  <a:tcPr/>
                </a:tc>
                <a:extLst>
                  <a:ext uri="{0D108BD9-81ED-4DB2-BD59-A6C34878D82A}">
                    <a16:rowId xmlns:a16="http://schemas.microsoft.com/office/drawing/2014/main" val="2757794078"/>
                  </a:ext>
                </a:extLst>
              </a:tr>
              <a:tr h="412263">
                <a:tc>
                  <a:txBody>
                    <a:bodyPr/>
                    <a:lstStyle/>
                    <a:p>
                      <a:r>
                        <a:rPr lang="en-US" dirty="0" smtClean="0"/>
                        <a:t>9.00</a:t>
                      </a:r>
                      <a:r>
                        <a:rPr lang="en-US" baseline="0" dirty="0" smtClean="0"/>
                        <a:t> am Register and welcome </a:t>
                      </a:r>
                      <a:endParaRPr lang="en-GB" dirty="0"/>
                    </a:p>
                  </a:txBody>
                  <a:tcPr/>
                </a:tc>
                <a:extLst>
                  <a:ext uri="{0D108BD9-81ED-4DB2-BD59-A6C34878D82A}">
                    <a16:rowId xmlns:a16="http://schemas.microsoft.com/office/drawing/2014/main" val="556386589"/>
                  </a:ext>
                </a:extLst>
              </a:tr>
              <a:tr h="238851">
                <a:tc>
                  <a:txBody>
                    <a:bodyPr/>
                    <a:lstStyle/>
                    <a:p>
                      <a:r>
                        <a:rPr lang="en-US" dirty="0" smtClean="0"/>
                        <a:t>9.15 am Phonics session </a:t>
                      </a:r>
                      <a:endParaRPr lang="en-GB" dirty="0"/>
                    </a:p>
                  </a:txBody>
                  <a:tcPr/>
                </a:tc>
                <a:extLst>
                  <a:ext uri="{0D108BD9-81ED-4DB2-BD59-A6C34878D82A}">
                    <a16:rowId xmlns:a16="http://schemas.microsoft.com/office/drawing/2014/main" val="1474047396"/>
                  </a:ext>
                </a:extLst>
              </a:tr>
              <a:tr h="238851">
                <a:tc>
                  <a:txBody>
                    <a:bodyPr/>
                    <a:lstStyle/>
                    <a:p>
                      <a:r>
                        <a:rPr lang="en-US" dirty="0" smtClean="0"/>
                        <a:t>9.45 am Milk</a:t>
                      </a:r>
                      <a:r>
                        <a:rPr lang="en-US" baseline="0" dirty="0" smtClean="0"/>
                        <a:t> and fruit </a:t>
                      </a:r>
                      <a:endParaRPr lang="en-GB" dirty="0"/>
                    </a:p>
                  </a:txBody>
                  <a:tcPr/>
                </a:tc>
                <a:extLst>
                  <a:ext uri="{0D108BD9-81ED-4DB2-BD59-A6C34878D82A}">
                    <a16:rowId xmlns:a16="http://schemas.microsoft.com/office/drawing/2014/main" val="2656116579"/>
                  </a:ext>
                </a:extLst>
              </a:tr>
              <a:tr h="412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10am </a:t>
                      </a:r>
                      <a:r>
                        <a:rPr lang="en-US" dirty="0" smtClean="0"/>
                        <a:t>Focus and child initiated activities</a:t>
                      </a:r>
                      <a:endParaRPr lang="en-GB" dirty="0" smtClean="0"/>
                    </a:p>
                  </a:txBody>
                  <a:tcPr/>
                </a:tc>
                <a:extLst>
                  <a:ext uri="{0D108BD9-81ED-4DB2-BD59-A6C34878D82A}">
                    <a16:rowId xmlns:a16="http://schemas.microsoft.com/office/drawing/2014/main" val="1493888078"/>
                  </a:ext>
                </a:extLst>
              </a:tr>
              <a:tr h="412263">
                <a:tc>
                  <a:txBody>
                    <a:bodyPr/>
                    <a:lstStyle/>
                    <a:p>
                      <a:r>
                        <a:rPr lang="en-US" dirty="0" smtClean="0"/>
                        <a:t>11.30am Nursery AM home</a:t>
                      </a:r>
                      <a:r>
                        <a:rPr lang="en-US" baseline="0" dirty="0" smtClean="0"/>
                        <a:t> time. </a:t>
                      </a:r>
                      <a:r>
                        <a:rPr lang="en-US" dirty="0" smtClean="0"/>
                        <a:t>Shared Reading</a:t>
                      </a:r>
                      <a:r>
                        <a:rPr lang="en-US" baseline="0" dirty="0" smtClean="0"/>
                        <a:t> </a:t>
                      </a:r>
                      <a:endParaRPr lang="en-GB" dirty="0"/>
                    </a:p>
                  </a:txBody>
                  <a:tcPr/>
                </a:tc>
                <a:extLst>
                  <a:ext uri="{0D108BD9-81ED-4DB2-BD59-A6C34878D82A}">
                    <a16:rowId xmlns:a16="http://schemas.microsoft.com/office/drawing/2014/main" val="2658231087"/>
                  </a:ext>
                </a:extLst>
              </a:tr>
              <a:tr h="238851">
                <a:tc>
                  <a:txBody>
                    <a:bodyPr/>
                    <a:lstStyle/>
                    <a:p>
                      <a:r>
                        <a:rPr lang="en-US" dirty="0" smtClean="0"/>
                        <a:t>12.30pm</a:t>
                      </a:r>
                      <a:r>
                        <a:rPr lang="en-US" baseline="0" dirty="0" smtClean="0"/>
                        <a:t> Lunchtime </a:t>
                      </a:r>
                      <a:endParaRPr lang="en-GB" dirty="0"/>
                    </a:p>
                  </a:txBody>
                  <a:tcPr/>
                </a:tc>
                <a:extLst>
                  <a:ext uri="{0D108BD9-81ED-4DB2-BD59-A6C34878D82A}">
                    <a16:rowId xmlns:a16="http://schemas.microsoft.com/office/drawing/2014/main" val="3829208569"/>
                  </a:ext>
                </a:extLst>
              </a:tr>
              <a:tr h="412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1.30</a:t>
                      </a:r>
                      <a:r>
                        <a:rPr lang="en-US" baseline="0" dirty="0" smtClean="0"/>
                        <a:t> pm </a:t>
                      </a:r>
                      <a:r>
                        <a:rPr lang="en-US" dirty="0" smtClean="0"/>
                        <a:t>Focus and child initiated activities</a:t>
                      </a:r>
                      <a:endParaRPr lang="en-GB" dirty="0" smtClean="0"/>
                    </a:p>
                  </a:txBody>
                  <a:tcPr/>
                </a:tc>
                <a:extLst>
                  <a:ext uri="{0D108BD9-81ED-4DB2-BD59-A6C34878D82A}">
                    <a16:rowId xmlns:a16="http://schemas.microsoft.com/office/drawing/2014/main" val="3212290929"/>
                  </a:ext>
                </a:extLst>
              </a:tr>
              <a:tr h="412263">
                <a:tc>
                  <a:txBody>
                    <a:bodyPr/>
                    <a:lstStyle/>
                    <a:p>
                      <a:r>
                        <a:rPr lang="en-US" dirty="0" smtClean="0"/>
                        <a:t>2.45</a:t>
                      </a:r>
                      <a:r>
                        <a:rPr lang="en-US" baseline="0" dirty="0" smtClean="0"/>
                        <a:t> pm Collective Worship, Music, </a:t>
                      </a:r>
                      <a:r>
                        <a:rPr lang="en-US" baseline="0" dirty="0" err="1" smtClean="0"/>
                        <a:t>Storytime</a:t>
                      </a:r>
                      <a:endParaRPr lang="en-GB" dirty="0"/>
                    </a:p>
                  </a:txBody>
                  <a:tcPr/>
                </a:tc>
                <a:extLst>
                  <a:ext uri="{0D108BD9-81ED-4DB2-BD59-A6C34878D82A}">
                    <a16:rowId xmlns:a16="http://schemas.microsoft.com/office/drawing/2014/main" val="2429741405"/>
                  </a:ext>
                </a:extLst>
              </a:tr>
              <a:tr h="238851">
                <a:tc>
                  <a:txBody>
                    <a:bodyPr/>
                    <a:lstStyle/>
                    <a:p>
                      <a:r>
                        <a:rPr lang="en-US" dirty="0" smtClean="0"/>
                        <a:t>3.10 pm Home time</a:t>
                      </a:r>
                      <a:endParaRPr lang="en-GB" dirty="0"/>
                    </a:p>
                  </a:txBody>
                  <a:tcPr/>
                </a:tc>
                <a:extLst>
                  <a:ext uri="{0D108BD9-81ED-4DB2-BD59-A6C34878D82A}">
                    <a16:rowId xmlns:a16="http://schemas.microsoft.com/office/drawing/2014/main" val="486430108"/>
                  </a:ext>
                </a:extLst>
              </a:tr>
            </a:tbl>
          </a:graphicData>
        </a:graphic>
      </p:graphicFrame>
    </p:spTree>
    <p:extLst>
      <p:ext uri="{BB962C8B-B14F-4D97-AF65-F5344CB8AC3E}">
        <p14:creationId xmlns:p14="http://schemas.microsoft.com/office/powerpoint/2010/main" val="290931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Treetops Before and Afterschool Care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3856079" y="1484784"/>
            <a:ext cx="4572000" cy="3785652"/>
          </a:xfrm>
          <a:prstGeom prst="rect">
            <a:avLst/>
          </a:prstGeom>
        </p:spPr>
        <p:txBody>
          <a:bodyPr>
            <a:spAutoFit/>
          </a:bodyPr>
          <a:lstStyle/>
          <a:p>
            <a:pPr fontAlgn="t"/>
            <a:r>
              <a:rPr lang="en-US" sz="2000" dirty="0">
                <a:latin typeface="+mj-lt"/>
              </a:rPr>
              <a:t>Breakfast Club is available from 7.30am - 8.30am </a:t>
            </a:r>
          </a:p>
          <a:p>
            <a:pPr fontAlgn="t"/>
            <a:r>
              <a:rPr lang="en-US" sz="2000" dirty="0">
                <a:latin typeface="+mj-lt"/>
              </a:rPr>
              <a:t>£5 for the hour, which includes breakfast.</a:t>
            </a:r>
          </a:p>
          <a:p>
            <a:pPr fontAlgn="t"/>
            <a:r>
              <a:rPr lang="en-US" sz="2000" dirty="0">
                <a:latin typeface="+mj-lt"/>
              </a:rPr>
              <a:t> </a:t>
            </a:r>
          </a:p>
          <a:p>
            <a:pPr fontAlgn="t"/>
            <a:r>
              <a:rPr lang="en-US" sz="2000" dirty="0">
                <a:latin typeface="+mj-lt"/>
              </a:rPr>
              <a:t>Alternatively, your child can join us from 8.00am - 8.30am</a:t>
            </a:r>
          </a:p>
          <a:p>
            <a:pPr fontAlgn="t"/>
            <a:r>
              <a:rPr lang="en-US" sz="2000" dirty="0">
                <a:latin typeface="+mj-lt"/>
              </a:rPr>
              <a:t>£2.50. Breakfast not included.</a:t>
            </a:r>
          </a:p>
          <a:p>
            <a:pPr fontAlgn="t"/>
            <a:r>
              <a:rPr lang="en-US" sz="2000" dirty="0">
                <a:latin typeface="+mj-lt"/>
              </a:rPr>
              <a:t> </a:t>
            </a:r>
          </a:p>
          <a:p>
            <a:pPr fontAlgn="t"/>
            <a:r>
              <a:rPr lang="en-US" sz="2000" dirty="0">
                <a:latin typeface="+mj-lt"/>
              </a:rPr>
              <a:t>After School Club runs from 3.30pm-5.30pm, 1.5hrs</a:t>
            </a:r>
          </a:p>
          <a:p>
            <a:pPr fontAlgn="t"/>
            <a:r>
              <a:rPr lang="en-US" sz="2000" dirty="0">
                <a:latin typeface="+mj-lt"/>
              </a:rPr>
              <a:t>£5 per hour, snack is included.</a:t>
            </a:r>
            <a:endParaRPr lang="en-US" sz="2000" b="0" i="0" dirty="0">
              <a:effectLst/>
              <a:latin typeface="+mj-lt"/>
            </a:endParaRPr>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02" y="1767298"/>
            <a:ext cx="2549624" cy="2936621"/>
          </a:xfrm>
          <a:prstGeom prst="rect">
            <a:avLst/>
          </a:prstGeom>
        </p:spPr>
      </p:pic>
    </p:spTree>
    <p:extLst>
      <p:ext uri="{BB962C8B-B14F-4D97-AF65-F5344CB8AC3E}">
        <p14:creationId xmlns:p14="http://schemas.microsoft.com/office/powerpoint/2010/main" val="821490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Important things to remember!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6" name="Picture 2" descr="http://store.storeimages.cdn-apple.com/4662/as-images.apple.com/is/image/AppleInc/aos/published/images/i/ph/iphone6/plus/iphone6-plus-box-space-gray-2014?wid=478&amp;hei=595&amp;fmt=jpeg&amp;qlt=95&amp;op_sharpen=0&amp;resMode=bicub&amp;op_usm=0.5,0.5,0,0&amp;iccEmbed=0&amp;layer=comp&amp;.v=1411520679826"/>
          <p:cNvPicPr>
            <a:picLocks noChangeAspect="1" noChangeArrowheads="1"/>
          </p:cNvPicPr>
          <p:nvPr/>
        </p:nvPicPr>
        <p:blipFill>
          <a:blip r:embed="rId2" cstate="print"/>
          <a:srcRect/>
          <a:stretch>
            <a:fillRect/>
          </a:stretch>
        </p:blipFill>
        <p:spPr bwMode="auto">
          <a:xfrm>
            <a:off x="291730" y="915235"/>
            <a:ext cx="2520330" cy="3138715"/>
          </a:xfrm>
          <a:prstGeom prst="rect">
            <a:avLst/>
          </a:prstGeom>
          <a:noFill/>
          <a:ln w="9525">
            <a:noFill/>
            <a:miter lim="800000"/>
            <a:headEnd/>
            <a:tailEnd/>
          </a:ln>
        </p:spPr>
      </p:pic>
      <p:sp>
        <p:nvSpPr>
          <p:cNvPr id="3" name="Rectangle 2"/>
          <p:cNvSpPr/>
          <p:nvPr/>
        </p:nvSpPr>
        <p:spPr>
          <a:xfrm>
            <a:off x="2874473" y="925815"/>
            <a:ext cx="4572000" cy="923330"/>
          </a:xfrm>
          <a:prstGeom prst="rect">
            <a:avLst/>
          </a:prstGeom>
        </p:spPr>
        <p:txBody>
          <a:bodyPr>
            <a:spAutoFit/>
          </a:bodyPr>
          <a:lstStyle/>
          <a:p>
            <a:pPr algn="ctr"/>
            <a:r>
              <a:rPr lang="en-GB" dirty="0" smtClean="0">
                <a:latin typeface="+mj-lt"/>
              </a:rPr>
              <a:t>Please keep </a:t>
            </a:r>
            <a:r>
              <a:rPr lang="en-GB" dirty="0">
                <a:latin typeface="+mj-lt"/>
              </a:rPr>
              <a:t>the school office up to date </a:t>
            </a:r>
          </a:p>
          <a:p>
            <a:pPr algn="ctr"/>
            <a:r>
              <a:rPr lang="en-GB" dirty="0">
                <a:latin typeface="+mj-lt"/>
              </a:rPr>
              <a:t>with emergency </a:t>
            </a:r>
          </a:p>
          <a:p>
            <a:pPr algn="ctr"/>
            <a:r>
              <a:rPr lang="en-GB" dirty="0">
                <a:latin typeface="+mj-lt"/>
              </a:rPr>
              <a:t>contact numbers</a:t>
            </a:r>
            <a:endParaRPr lang="en-GB" dirty="0">
              <a:latin typeface="+mj-lt"/>
            </a:endParaRPr>
          </a:p>
        </p:txBody>
      </p:sp>
      <p:pic>
        <p:nvPicPr>
          <p:cNvPr id="88" name="Picture 5" descr="IMG_3803"/>
          <p:cNvPicPr>
            <a:picLocks noChangeAspect="1" noChangeArrowheads="1"/>
          </p:cNvPicPr>
          <p:nvPr/>
        </p:nvPicPr>
        <p:blipFill>
          <a:blip r:embed="rId3" cstate="print"/>
          <a:srcRect/>
          <a:stretch>
            <a:fillRect/>
          </a:stretch>
        </p:blipFill>
        <p:spPr bwMode="auto">
          <a:xfrm>
            <a:off x="6539681" y="1950580"/>
            <a:ext cx="2136775" cy="1601787"/>
          </a:xfrm>
          <a:prstGeom prst="rect">
            <a:avLst/>
          </a:prstGeom>
          <a:noFill/>
          <a:ln w="9525">
            <a:noFill/>
            <a:miter lim="800000"/>
            <a:headEnd/>
            <a:tailEnd/>
          </a:ln>
        </p:spPr>
      </p:pic>
      <p:sp>
        <p:nvSpPr>
          <p:cNvPr id="89" name="Rectangle 88"/>
          <p:cNvSpPr/>
          <p:nvPr/>
        </p:nvSpPr>
        <p:spPr>
          <a:xfrm>
            <a:off x="2483768" y="2348610"/>
            <a:ext cx="4572000" cy="1200329"/>
          </a:xfrm>
          <a:prstGeom prst="rect">
            <a:avLst/>
          </a:prstGeom>
        </p:spPr>
        <p:txBody>
          <a:bodyPr>
            <a:spAutoFit/>
          </a:bodyPr>
          <a:lstStyle/>
          <a:p>
            <a:pPr algn="ctr"/>
            <a:r>
              <a:rPr lang="en-GB" dirty="0">
                <a:latin typeface="+mj-lt"/>
              </a:rPr>
              <a:t>Only prescribed medicines </a:t>
            </a:r>
          </a:p>
          <a:p>
            <a:pPr algn="ctr"/>
            <a:r>
              <a:rPr lang="en-GB" dirty="0">
                <a:latin typeface="+mj-lt"/>
              </a:rPr>
              <a:t>from doctor</a:t>
            </a:r>
          </a:p>
          <a:p>
            <a:pPr algn="ctr"/>
            <a:endParaRPr lang="en-GB" dirty="0">
              <a:latin typeface="+mj-lt"/>
            </a:endParaRPr>
          </a:p>
          <a:p>
            <a:pPr algn="ctr"/>
            <a:r>
              <a:rPr lang="en-GB" dirty="0">
                <a:latin typeface="+mj-lt"/>
              </a:rPr>
              <a:t>Medication form</a:t>
            </a:r>
            <a:endParaRPr lang="en-GB" dirty="0">
              <a:latin typeface="+mj-lt"/>
            </a:endParaRPr>
          </a:p>
        </p:txBody>
      </p:sp>
      <p:sp>
        <p:nvSpPr>
          <p:cNvPr id="90" name="Rectangle 89"/>
          <p:cNvSpPr/>
          <p:nvPr/>
        </p:nvSpPr>
        <p:spPr>
          <a:xfrm>
            <a:off x="2823341" y="4247278"/>
            <a:ext cx="3894317" cy="646331"/>
          </a:xfrm>
          <a:prstGeom prst="rect">
            <a:avLst/>
          </a:prstGeom>
        </p:spPr>
        <p:txBody>
          <a:bodyPr wrap="square">
            <a:spAutoFit/>
          </a:bodyPr>
          <a:lstStyle/>
          <a:p>
            <a:pPr algn="ctr"/>
            <a:r>
              <a:rPr lang="en-GB" dirty="0" smtClean="0"/>
              <a:t>Please ensure child collection list is up to date </a:t>
            </a:r>
            <a:endParaRPr lang="en-GB" dirty="0"/>
          </a:p>
        </p:txBody>
      </p:sp>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080" y="3718413"/>
            <a:ext cx="1865376" cy="1865376"/>
          </a:xfrm>
          <a:prstGeom prst="rect">
            <a:avLst/>
          </a:prstGeom>
        </p:spPr>
      </p:pic>
    </p:spTree>
    <p:extLst>
      <p:ext uri="{BB962C8B-B14F-4D97-AF65-F5344CB8AC3E}">
        <p14:creationId xmlns:p14="http://schemas.microsoft.com/office/powerpoint/2010/main" val="681464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Communication</a:t>
            </a:r>
          </a:p>
        </p:txBody>
      </p:sp>
      <p:sp>
        <p:nvSpPr>
          <p:cNvPr id="88" name="TextBox 87"/>
          <p:cNvSpPr txBox="1"/>
          <p:nvPr/>
        </p:nvSpPr>
        <p:spPr>
          <a:xfrm>
            <a:off x="408892" y="960606"/>
            <a:ext cx="7046218" cy="4801314"/>
          </a:xfrm>
          <a:prstGeom prst="rect">
            <a:avLst/>
          </a:prstGeom>
          <a:noFill/>
        </p:spPr>
        <p:txBody>
          <a:bodyPr wrap="square" rtlCol="0">
            <a:spAutoFit/>
          </a:bodyPr>
          <a:lstStyle/>
          <a:p>
            <a:r>
              <a:rPr lang="en-GB" dirty="0" smtClean="0"/>
              <a:t>We love to talk! </a:t>
            </a:r>
            <a:r>
              <a:rPr lang="en-GB" dirty="0" smtClean="0">
                <a:sym typeface="Wingdings" panose="05000000000000000000" pitchFamily="2" charset="2"/>
              </a:rPr>
              <a:t> </a:t>
            </a:r>
            <a:r>
              <a:rPr lang="en-GB" dirty="0">
                <a:sym typeface="Wingdings" panose="05000000000000000000" pitchFamily="2" charset="2"/>
              </a:rPr>
              <a:t> </a:t>
            </a:r>
            <a:r>
              <a:rPr lang="en-GB" dirty="0" smtClean="0"/>
              <a:t>We </a:t>
            </a:r>
            <a:r>
              <a:rPr lang="en-GB" dirty="0" smtClean="0"/>
              <a:t>have an open door policy, so please feel free to stop and speak to one of us at the door in the morning or in the afternoon. </a:t>
            </a:r>
            <a:r>
              <a:rPr lang="en-GB" dirty="0" smtClean="0"/>
              <a:t> At </a:t>
            </a:r>
            <a:r>
              <a:rPr lang="en-GB" dirty="0" smtClean="0"/>
              <a:t>times, we may have to ask you to wait for a few moments but we will always be willing to speak to you. </a:t>
            </a:r>
          </a:p>
          <a:p>
            <a:endParaRPr lang="en-GB" dirty="0"/>
          </a:p>
          <a:p>
            <a:r>
              <a:rPr lang="en-GB" dirty="0" smtClean="0"/>
              <a:t>Other forms of communication:</a:t>
            </a:r>
          </a:p>
          <a:p>
            <a:r>
              <a:rPr lang="en-GB" b="1" dirty="0" smtClean="0"/>
              <a:t>Email-</a:t>
            </a:r>
            <a:r>
              <a:rPr lang="en-GB" dirty="0" smtClean="0"/>
              <a:t> </a:t>
            </a:r>
            <a:r>
              <a:rPr lang="en-GB" dirty="0" smtClean="0"/>
              <a:t>either via the office or direct to </a:t>
            </a:r>
            <a:r>
              <a:rPr lang="en-GB" dirty="0" smtClean="0"/>
              <a:t>the teachers.</a:t>
            </a:r>
            <a:endParaRPr lang="en-GB" dirty="0" smtClean="0"/>
          </a:p>
          <a:p>
            <a:r>
              <a:rPr lang="en-GB" b="1" dirty="0" smtClean="0"/>
              <a:t>Telephone-</a:t>
            </a:r>
            <a:r>
              <a:rPr lang="en-GB" dirty="0" smtClean="0"/>
              <a:t> please call the school office. We may not be able to ring you back straight away but we will endeavour to do so the same day. </a:t>
            </a:r>
          </a:p>
          <a:p>
            <a:r>
              <a:rPr lang="en-US" dirty="0" smtClean="0"/>
              <a:t>You can keep up to date with information and what's happening at school through:</a:t>
            </a:r>
          </a:p>
          <a:p>
            <a:pPr marL="285750" indent="-285750" algn="ctr">
              <a:buFont typeface="Arial" panose="020B0604020202020204" pitchFamily="34" charset="0"/>
              <a:buChar char="•"/>
            </a:pPr>
            <a:r>
              <a:rPr lang="en-US" b="1" dirty="0" smtClean="0"/>
              <a:t>Tapestry</a:t>
            </a:r>
          </a:p>
          <a:p>
            <a:pPr marL="285750" indent="-285750" algn="ctr">
              <a:buFont typeface="Arial" panose="020B0604020202020204" pitchFamily="34" charset="0"/>
              <a:buChar char="•"/>
            </a:pPr>
            <a:r>
              <a:rPr lang="en-US" b="1" dirty="0" smtClean="0"/>
              <a:t>Website</a:t>
            </a:r>
          </a:p>
          <a:p>
            <a:pPr marL="285750" indent="-285750" algn="ctr">
              <a:buFont typeface="Arial" panose="020B0604020202020204" pitchFamily="34" charset="0"/>
              <a:buChar char="•"/>
            </a:pPr>
            <a:r>
              <a:rPr lang="en-US" b="1" dirty="0" smtClean="0"/>
              <a:t>Posters</a:t>
            </a:r>
          </a:p>
          <a:p>
            <a:pPr marL="285750" indent="-285750" algn="ctr">
              <a:buFont typeface="Arial" panose="020B0604020202020204" pitchFamily="34" charset="0"/>
              <a:buChar char="•"/>
            </a:pPr>
            <a:r>
              <a:rPr lang="en-US" b="1" dirty="0" smtClean="0"/>
              <a:t>Letters/Newsletters</a:t>
            </a:r>
          </a:p>
          <a:p>
            <a:pPr marL="285750" indent="-285750" algn="ctr">
              <a:buFont typeface="Arial" panose="020B0604020202020204" pitchFamily="34" charset="0"/>
              <a:buChar char="•"/>
            </a:pPr>
            <a:r>
              <a:rPr lang="en-US" b="1" dirty="0" smtClean="0"/>
              <a:t>Instagram- stmarysfr1</a:t>
            </a:r>
            <a:endParaRPr lang="en-GB" b="1" dirty="0" smtClean="0"/>
          </a:p>
        </p:txBody>
      </p:sp>
    </p:spTree>
    <p:extLst>
      <p:ext uri="{BB962C8B-B14F-4D97-AF65-F5344CB8AC3E}">
        <p14:creationId xmlns:p14="http://schemas.microsoft.com/office/powerpoint/2010/main" val="392464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to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our school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651088" y="1268760"/>
            <a:ext cx="8025368" cy="3724096"/>
          </a:xfrm>
          <a:prstGeom prst="rect">
            <a:avLst/>
          </a:prstGeom>
          <a:noFill/>
        </p:spPr>
        <p:txBody>
          <a:bodyPr wrap="square" rtlCol="0">
            <a:spAutoFit/>
          </a:bodyPr>
          <a:lstStyle/>
          <a:p>
            <a:r>
              <a:rPr lang="en-GB" sz="2800" dirty="0" smtClean="0"/>
              <a:t>Your </a:t>
            </a:r>
            <a:r>
              <a:rPr lang="en-GB" sz="2800" dirty="0" smtClean="0"/>
              <a:t>EYFS team</a:t>
            </a:r>
            <a:r>
              <a:rPr lang="en-GB" sz="2800" dirty="0" smtClean="0"/>
              <a:t>: </a:t>
            </a:r>
            <a:endParaRPr lang="en-GB" sz="2800" dirty="0"/>
          </a:p>
          <a:p>
            <a:pPr algn="ctr"/>
            <a:r>
              <a:rPr lang="en-GB" sz="2000" b="1" dirty="0" smtClean="0"/>
              <a:t>Nursery Learning Support: </a:t>
            </a:r>
          </a:p>
          <a:p>
            <a:pPr algn="ctr"/>
            <a:r>
              <a:rPr lang="en-GB" sz="2000" dirty="0" smtClean="0"/>
              <a:t>Mrs G. Moore and Miss K. Read</a:t>
            </a:r>
          </a:p>
          <a:p>
            <a:pPr algn="ctr"/>
            <a:endParaRPr lang="en-GB" sz="2000" dirty="0"/>
          </a:p>
          <a:p>
            <a:pPr algn="ctr"/>
            <a:r>
              <a:rPr lang="en-GB" sz="2000" b="1" dirty="0" smtClean="0"/>
              <a:t>Reception Class Teachers: </a:t>
            </a:r>
          </a:p>
          <a:p>
            <a:pPr algn="ctr"/>
            <a:r>
              <a:rPr lang="en-GB" sz="2000" dirty="0" smtClean="0"/>
              <a:t>Mrs C. Connolly (Mon, Tues &amp; Thurs) </a:t>
            </a:r>
          </a:p>
          <a:p>
            <a:pPr algn="ctr"/>
            <a:r>
              <a:rPr lang="en-GB" sz="2000" dirty="0" smtClean="0"/>
              <a:t>Ms </a:t>
            </a:r>
            <a:r>
              <a:rPr lang="en-GB" sz="2000" dirty="0" smtClean="0"/>
              <a:t>D. Bachmann (Wed &amp; Fri)</a:t>
            </a:r>
          </a:p>
          <a:p>
            <a:pPr algn="ctr"/>
            <a:endParaRPr lang="en-GB" sz="2000" dirty="0"/>
          </a:p>
          <a:p>
            <a:pPr algn="ctr"/>
            <a:r>
              <a:rPr lang="en-GB" sz="2000" b="1" dirty="0" smtClean="0"/>
              <a:t>Reception Learning Support:</a:t>
            </a:r>
          </a:p>
          <a:p>
            <a:pPr algn="ctr"/>
            <a:r>
              <a:rPr lang="en-GB" sz="2000" dirty="0" smtClean="0"/>
              <a:t>Miss J. Shrimpton</a:t>
            </a:r>
            <a:endParaRPr lang="en-GB" sz="2000" dirty="0"/>
          </a:p>
          <a:p>
            <a:pPr algn="ctr"/>
            <a:endParaRPr lang="en-GB" sz="2800" dirty="0" smtClean="0"/>
          </a:p>
        </p:txBody>
      </p:sp>
    </p:spTree>
    <p:extLst>
      <p:ext uri="{BB962C8B-B14F-4D97-AF65-F5344CB8AC3E}">
        <p14:creationId xmlns:p14="http://schemas.microsoft.com/office/powerpoint/2010/main" val="2268936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Pupil Premium Funding</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Rectangle 1"/>
          <p:cNvSpPr/>
          <p:nvPr/>
        </p:nvSpPr>
        <p:spPr>
          <a:xfrm>
            <a:off x="831009" y="1786180"/>
            <a:ext cx="7337687" cy="2554545"/>
          </a:xfrm>
          <a:prstGeom prst="rect">
            <a:avLst/>
          </a:prstGeom>
        </p:spPr>
        <p:txBody>
          <a:bodyPr wrap="square">
            <a:spAutoFit/>
          </a:bodyPr>
          <a:lstStyle/>
          <a:p>
            <a:r>
              <a:rPr lang="en-GB" sz="2000" u="sng" dirty="0">
                <a:latin typeface="+mj-lt"/>
              </a:rPr>
              <a:t>How do I know if I am eligible?</a:t>
            </a:r>
          </a:p>
          <a:p>
            <a:endParaRPr lang="en-GB" sz="2000" dirty="0">
              <a:latin typeface="+mj-lt"/>
            </a:endParaRPr>
          </a:p>
          <a:p>
            <a:pPr marL="457200" indent="-457200">
              <a:buFont typeface="Arial" panose="020B0604020202020204" pitchFamily="34" charset="0"/>
              <a:buChar char="•"/>
            </a:pPr>
            <a:r>
              <a:rPr lang="en-GB" sz="2000" dirty="0" smtClean="0">
                <a:latin typeface="+mj-lt"/>
              </a:rPr>
              <a:t>Please </a:t>
            </a:r>
            <a:r>
              <a:rPr lang="en-GB" sz="2000" dirty="0">
                <a:latin typeface="+mj-lt"/>
              </a:rPr>
              <a:t>fill </a:t>
            </a:r>
            <a:r>
              <a:rPr lang="en-GB" sz="2000" dirty="0" smtClean="0">
                <a:latin typeface="+mj-lt"/>
              </a:rPr>
              <a:t>out a form </a:t>
            </a:r>
            <a:r>
              <a:rPr lang="en-GB" sz="2000" dirty="0">
                <a:latin typeface="+mj-lt"/>
              </a:rPr>
              <a:t>if you are experiencing any difficulties financially as you may be eligible.</a:t>
            </a:r>
          </a:p>
          <a:p>
            <a:pPr marL="457200" indent="-457200">
              <a:buFont typeface="Arial" panose="020B0604020202020204" pitchFamily="34" charset="0"/>
              <a:buChar char="•"/>
            </a:pPr>
            <a:r>
              <a:rPr lang="en-GB" sz="2000" dirty="0">
                <a:latin typeface="+mj-lt"/>
              </a:rPr>
              <a:t>The funding can help with trips, clubs, uniform and interventions in school.</a:t>
            </a:r>
          </a:p>
          <a:p>
            <a:pPr marL="457200" indent="-457200">
              <a:buFont typeface="Arial" panose="020B0604020202020204" pitchFamily="34" charset="0"/>
              <a:buChar char="•"/>
            </a:pPr>
            <a:r>
              <a:rPr lang="en-GB" sz="2000" dirty="0">
                <a:latin typeface="+mj-lt"/>
              </a:rPr>
              <a:t>Funding stays with your child until they leave primary school.</a:t>
            </a:r>
            <a:endParaRPr lang="en-GB" sz="2000" dirty="0">
              <a:latin typeface="+mj-lt"/>
            </a:endParaRPr>
          </a:p>
        </p:txBody>
      </p:sp>
      <p:sp>
        <p:nvSpPr>
          <p:cNvPr id="87" name="Rectangle 86"/>
          <p:cNvSpPr/>
          <p:nvPr/>
        </p:nvSpPr>
        <p:spPr>
          <a:xfrm>
            <a:off x="471208" y="1073446"/>
            <a:ext cx="8205248" cy="707886"/>
          </a:xfrm>
          <a:prstGeom prst="rect">
            <a:avLst/>
          </a:prstGeom>
        </p:spPr>
        <p:txBody>
          <a:bodyPr wrap="square">
            <a:spAutoFit/>
          </a:bodyPr>
          <a:lstStyle/>
          <a:p>
            <a:r>
              <a:rPr lang="en-US" sz="2000" dirty="0">
                <a:latin typeface="+mj-lt"/>
              </a:rPr>
              <a:t>Your child may be entitled to Pupil </a:t>
            </a:r>
            <a:r>
              <a:rPr lang="en-US" sz="2000" dirty="0" smtClean="0">
                <a:latin typeface="+mj-lt"/>
              </a:rPr>
              <a:t>Premium </a:t>
            </a:r>
            <a:r>
              <a:rPr lang="en-US" sz="2000" dirty="0">
                <a:latin typeface="+mj-lt"/>
              </a:rPr>
              <a:t>Funding which will support their education.  Applications are completely confidential.</a:t>
            </a:r>
            <a:endParaRPr lang="en-GB" sz="2000" dirty="0">
              <a:latin typeface="+mj-lt"/>
            </a:endParaRPr>
          </a:p>
        </p:txBody>
      </p:sp>
    </p:spTree>
    <p:extLst>
      <p:ext uri="{BB962C8B-B14F-4D97-AF65-F5344CB8AC3E}">
        <p14:creationId xmlns:p14="http://schemas.microsoft.com/office/powerpoint/2010/main" val="2047556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564839" y="326805"/>
            <a:ext cx="3949716"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Pastoral Support</a:t>
            </a:r>
          </a:p>
        </p:txBody>
      </p:sp>
      <p:sp>
        <p:nvSpPr>
          <p:cNvPr id="86" name="TextBox 85"/>
          <p:cNvSpPr txBox="1"/>
          <p:nvPr/>
        </p:nvSpPr>
        <p:spPr>
          <a:xfrm>
            <a:off x="280084" y="1052736"/>
            <a:ext cx="8673240" cy="3170099"/>
          </a:xfrm>
          <a:prstGeom prst="rect">
            <a:avLst/>
          </a:prstGeom>
          <a:noFill/>
        </p:spPr>
        <p:txBody>
          <a:bodyPr wrap="square" rtlCol="0">
            <a:spAutoFit/>
          </a:bodyPr>
          <a:lstStyle/>
          <a:p>
            <a:r>
              <a:rPr lang="en-GB" sz="2000" dirty="0" smtClean="0"/>
              <a:t>Mr Farmer is our Pastoral Support </a:t>
            </a:r>
            <a:r>
              <a:rPr lang="en-GB" sz="2000" dirty="0"/>
              <a:t>L</a:t>
            </a:r>
            <a:r>
              <a:rPr lang="en-GB" sz="2000" dirty="0" smtClean="0"/>
              <a:t>eader &amp; can support children &amp; families by request or by the schools own identification of needs:</a:t>
            </a:r>
          </a:p>
          <a:p>
            <a:pPr algn="ctr"/>
            <a:endParaRPr lang="en-GB" sz="2000" b="1" dirty="0"/>
          </a:p>
          <a:p>
            <a:pPr algn="ctr"/>
            <a:r>
              <a:rPr lang="en-GB" sz="2000" b="1" dirty="0" smtClean="0"/>
              <a:t>Safeguarding</a:t>
            </a:r>
          </a:p>
          <a:p>
            <a:pPr algn="ctr"/>
            <a:r>
              <a:rPr lang="en-GB" sz="2000" b="1" dirty="0" smtClean="0"/>
              <a:t>Homework</a:t>
            </a:r>
          </a:p>
          <a:p>
            <a:pPr algn="ctr"/>
            <a:r>
              <a:rPr lang="en-GB" sz="2000" b="1" dirty="0" smtClean="0"/>
              <a:t>Behaviour</a:t>
            </a:r>
          </a:p>
          <a:p>
            <a:pPr algn="ctr"/>
            <a:r>
              <a:rPr lang="en-GB" sz="2000" b="1" dirty="0" smtClean="0"/>
              <a:t>Attendance</a:t>
            </a:r>
          </a:p>
          <a:p>
            <a:pPr algn="ctr"/>
            <a:r>
              <a:rPr lang="en-GB" sz="2000" b="1" dirty="0" smtClean="0"/>
              <a:t>Reducing barriers to learning</a:t>
            </a:r>
          </a:p>
          <a:p>
            <a:pPr algn="ctr"/>
            <a:r>
              <a:rPr lang="en-GB" sz="2000" b="1" dirty="0" smtClean="0"/>
              <a:t>Children's </a:t>
            </a:r>
            <a:r>
              <a:rPr lang="en-GB" sz="2000" b="1" dirty="0"/>
              <a:t>W</a:t>
            </a:r>
            <a:r>
              <a:rPr lang="en-GB" sz="2000" b="1" dirty="0" smtClean="0"/>
              <a:t>ell Being</a:t>
            </a:r>
          </a:p>
          <a:p>
            <a:pPr algn="ctr"/>
            <a:endParaRPr lang="en-GB" sz="2000" b="1" dirty="0" smtClean="0"/>
          </a:p>
        </p:txBody>
      </p:sp>
    </p:spTree>
    <p:extLst>
      <p:ext uri="{BB962C8B-B14F-4D97-AF65-F5344CB8AC3E}">
        <p14:creationId xmlns:p14="http://schemas.microsoft.com/office/powerpoint/2010/main" val="1276110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564839" y="326805"/>
            <a:ext cx="3949716"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September…</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7" name="TextBox 86"/>
          <p:cNvSpPr txBox="1"/>
          <p:nvPr/>
        </p:nvSpPr>
        <p:spPr>
          <a:xfrm>
            <a:off x="280084" y="1052736"/>
            <a:ext cx="8673240" cy="5262979"/>
          </a:xfrm>
          <a:prstGeom prst="rect">
            <a:avLst/>
          </a:prstGeom>
          <a:noFill/>
        </p:spPr>
        <p:txBody>
          <a:bodyPr wrap="square" rtlCol="0">
            <a:spAutoFit/>
          </a:bodyPr>
          <a:lstStyle/>
          <a:p>
            <a:endParaRPr lang="en-GB" sz="2400" dirty="0" smtClean="0"/>
          </a:p>
          <a:p>
            <a:r>
              <a:rPr lang="en-GB" sz="2400" dirty="0" smtClean="0"/>
              <a:t>Tuesday 5</a:t>
            </a:r>
            <a:r>
              <a:rPr lang="en-GB" sz="2400" baseline="30000" dirty="0" smtClean="0"/>
              <a:t>th</a:t>
            </a:r>
            <a:r>
              <a:rPr lang="en-GB" sz="2400" dirty="0" smtClean="0"/>
              <a:t> – </a:t>
            </a:r>
            <a:r>
              <a:rPr lang="en-GB" sz="2400" dirty="0"/>
              <a:t>Home </a:t>
            </a:r>
            <a:r>
              <a:rPr lang="en-GB" sz="2400" dirty="0" smtClean="0"/>
              <a:t>Visits - to </a:t>
            </a:r>
            <a:r>
              <a:rPr lang="en-GB" sz="2400" dirty="0"/>
              <a:t>answer any questions, check forms etc. </a:t>
            </a:r>
          </a:p>
          <a:p>
            <a:endParaRPr lang="en-GB" sz="2400" dirty="0" smtClean="0"/>
          </a:p>
          <a:p>
            <a:endParaRPr lang="en-GB" sz="2400" dirty="0"/>
          </a:p>
          <a:p>
            <a:r>
              <a:rPr lang="en-GB" sz="2400" dirty="0" smtClean="0"/>
              <a:t>Wednesday 6</a:t>
            </a:r>
            <a:r>
              <a:rPr lang="en-GB" sz="2400" baseline="30000" dirty="0" smtClean="0"/>
              <a:t>th</a:t>
            </a:r>
            <a:r>
              <a:rPr lang="en-GB" sz="2400" dirty="0" smtClean="0"/>
              <a:t> - </a:t>
            </a:r>
            <a:r>
              <a:rPr lang="en-GB" sz="2400" dirty="0" err="1" smtClean="0"/>
              <a:t>Phonecall</a:t>
            </a:r>
            <a:r>
              <a:rPr lang="en-GB" sz="2400" dirty="0" smtClean="0"/>
              <a:t> – to answer any questions, check forms etc. </a:t>
            </a:r>
          </a:p>
          <a:p>
            <a:endParaRPr lang="en-US" sz="2400" dirty="0" smtClean="0"/>
          </a:p>
          <a:p>
            <a:pPr algn="ctr"/>
            <a:r>
              <a:rPr lang="en-US" sz="2400" dirty="0" smtClean="0">
                <a:solidFill>
                  <a:srgbClr val="FF0000"/>
                </a:solidFill>
              </a:rPr>
              <a:t>Please sign up to a slot today!</a:t>
            </a:r>
            <a:endParaRPr lang="en-US" sz="2400" dirty="0">
              <a:solidFill>
                <a:srgbClr val="FF0000"/>
              </a:solidFill>
            </a:endParaRPr>
          </a:p>
          <a:p>
            <a:endParaRPr lang="en-US" sz="2400" dirty="0" smtClean="0"/>
          </a:p>
          <a:p>
            <a:r>
              <a:rPr lang="en-US" sz="2400" dirty="0" smtClean="0"/>
              <a:t>Thursday 7</a:t>
            </a:r>
            <a:r>
              <a:rPr lang="en-US" sz="2400" baseline="30000" dirty="0" smtClean="0"/>
              <a:t>th</a:t>
            </a:r>
            <a:r>
              <a:rPr lang="en-US" sz="2400" dirty="0" smtClean="0"/>
              <a:t> – Children in to school 8:50am – 3:10pm </a:t>
            </a:r>
          </a:p>
          <a:p>
            <a:endParaRPr lang="en-US" sz="2400" dirty="0"/>
          </a:p>
          <a:p>
            <a:endParaRPr lang="en-US" sz="2400" b="1" dirty="0"/>
          </a:p>
          <a:p>
            <a:endParaRPr lang="en-GB" sz="2400" b="1" dirty="0" smtClean="0"/>
          </a:p>
        </p:txBody>
      </p:sp>
    </p:spTree>
    <p:extLst>
      <p:ext uri="{BB962C8B-B14F-4D97-AF65-F5344CB8AC3E}">
        <p14:creationId xmlns:p14="http://schemas.microsoft.com/office/powerpoint/2010/main" val="1628767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564839" y="619193"/>
            <a:ext cx="3949716"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Any Questions?</a:t>
            </a:r>
          </a:p>
        </p:txBody>
      </p:sp>
      <p:sp>
        <p:nvSpPr>
          <p:cNvPr id="86" name="TextBox 85"/>
          <p:cNvSpPr txBox="1"/>
          <p:nvPr/>
        </p:nvSpPr>
        <p:spPr>
          <a:xfrm>
            <a:off x="203077" y="2060848"/>
            <a:ext cx="8673240" cy="3108543"/>
          </a:xfrm>
          <a:prstGeom prst="rect">
            <a:avLst/>
          </a:prstGeom>
          <a:noFill/>
        </p:spPr>
        <p:txBody>
          <a:bodyPr wrap="square" rtlCol="0">
            <a:spAutoFit/>
          </a:bodyPr>
          <a:lstStyle/>
          <a:p>
            <a:pPr algn="ctr"/>
            <a:r>
              <a:rPr lang="en-GB" sz="2800" dirty="0" smtClean="0"/>
              <a:t>Please feel </a:t>
            </a:r>
            <a:r>
              <a:rPr lang="en-GB" sz="2800" dirty="0" smtClean="0"/>
              <a:t>free to contact the school office who will pass on your message to a member of the team. </a:t>
            </a:r>
          </a:p>
          <a:p>
            <a:pPr algn="ctr"/>
            <a:endParaRPr lang="en-GB" sz="2800" dirty="0"/>
          </a:p>
          <a:p>
            <a:pPr algn="ctr"/>
            <a:r>
              <a:rPr lang="en-GB" sz="2800" dirty="0" smtClean="0">
                <a:hlinkClick r:id="rId2"/>
              </a:rPr>
              <a:t>office@smfr.co.uk</a:t>
            </a:r>
            <a:endParaRPr lang="en-GB" sz="2800" dirty="0" smtClean="0"/>
          </a:p>
          <a:p>
            <a:pPr algn="ctr"/>
            <a:endParaRPr lang="en-US" sz="2800" dirty="0"/>
          </a:p>
          <a:p>
            <a:pPr algn="ctr"/>
            <a:r>
              <a:rPr lang="en-US" sz="2800" dirty="0" smtClean="0"/>
              <a:t>We can’t wait to have you join us in September! </a:t>
            </a:r>
          </a:p>
          <a:p>
            <a:pPr algn="ctr"/>
            <a:r>
              <a:rPr lang="en-US" sz="2800" dirty="0" smtClean="0">
                <a:sym typeface="Wingdings" panose="05000000000000000000" pitchFamily="2" charset="2"/>
              </a:rPr>
              <a:t> </a:t>
            </a:r>
            <a:endParaRPr lang="en-GB" sz="2800" dirty="0" smtClean="0"/>
          </a:p>
        </p:txBody>
      </p:sp>
    </p:spTree>
    <p:extLst>
      <p:ext uri="{BB962C8B-B14F-4D97-AF65-F5344CB8AC3E}">
        <p14:creationId xmlns:p14="http://schemas.microsoft.com/office/powerpoint/2010/main" val="241737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to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our school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608807" y="1210473"/>
            <a:ext cx="8025368" cy="3477875"/>
          </a:xfrm>
          <a:prstGeom prst="rect">
            <a:avLst/>
          </a:prstGeom>
          <a:noFill/>
        </p:spPr>
        <p:txBody>
          <a:bodyPr wrap="square" rtlCol="0">
            <a:spAutoFit/>
          </a:bodyPr>
          <a:lstStyle/>
          <a:p>
            <a:pPr algn="ctr"/>
            <a:r>
              <a:rPr lang="en-GB" sz="2000" u="sng" dirty="0" smtClean="0"/>
              <a:t>Key Members of staff in our school:</a:t>
            </a:r>
          </a:p>
          <a:p>
            <a:pPr algn="ctr"/>
            <a:endParaRPr lang="en-US" sz="2000" dirty="0"/>
          </a:p>
          <a:p>
            <a:pPr algn="ctr"/>
            <a:r>
              <a:rPr lang="en-US" sz="2000" dirty="0" err="1" smtClean="0"/>
              <a:t>Mr</a:t>
            </a:r>
            <a:r>
              <a:rPr lang="en-US" sz="2000" dirty="0" smtClean="0"/>
              <a:t> S. Broderick – </a:t>
            </a:r>
            <a:r>
              <a:rPr lang="en-US" sz="2000" dirty="0" err="1" smtClean="0"/>
              <a:t>Headteacher</a:t>
            </a:r>
            <a:r>
              <a:rPr lang="en-US" sz="2000" dirty="0" smtClean="0"/>
              <a:t> </a:t>
            </a:r>
          </a:p>
          <a:p>
            <a:pPr algn="ctr"/>
            <a:endParaRPr lang="en-US" sz="2000" dirty="0" smtClean="0"/>
          </a:p>
          <a:p>
            <a:pPr algn="ctr"/>
            <a:r>
              <a:rPr lang="en-US" sz="2000" dirty="0" err="1" smtClean="0"/>
              <a:t>Mr</a:t>
            </a:r>
            <a:r>
              <a:rPr lang="en-US" sz="2000" dirty="0" smtClean="0"/>
              <a:t> J. Farmer – Deputy </a:t>
            </a:r>
            <a:r>
              <a:rPr lang="en-US" sz="2000" dirty="0" err="1" smtClean="0"/>
              <a:t>headteacher</a:t>
            </a:r>
            <a:endParaRPr lang="en-US" sz="2000" dirty="0" smtClean="0"/>
          </a:p>
          <a:p>
            <a:pPr algn="ctr"/>
            <a:r>
              <a:rPr lang="en-US" sz="2000" dirty="0" smtClean="0"/>
              <a:t>Ms </a:t>
            </a:r>
            <a:r>
              <a:rPr lang="en-US" sz="2000" dirty="0" err="1" smtClean="0"/>
              <a:t>D.Bachmann</a:t>
            </a:r>
            <a:r>
              <a:rPr lang="en-US" sz="2000" dirty="0" smtClean="0"/>
              <a:t> – Assistant </a:t>
            </a:r>
            <a:r>
              <a:rPr lang="en-US" sz="2000" dirty="0" err="1" smtClean="0"/>
              <a:t>Headteacher</a:t>
            </a:r>
            <a:endParaRPr lang="en-US" sz="2000" dirty="0" smtClean="0"/>
          </a:p>
          <a:p>
            <a:pPr algn="ctr"/>
            <a:r>
              <a:rPr lang="en-US" sz="2000" dirty="0" smtClean="0"/>
              <a:t>Miss L. Bailey – Assistant </a:t>
            </a:r>
            <a:r>
              <a:rPr lang="en-US" sz="2000" dirty="0" err="1" smtClean="0"/>
              <a:t>Headteacher</a:t>
            </a:r>
            <a:endParaRPr lang="en-US" sz="2000" dirty="0" smtClean="0"/>
          </a:p>
          <a:p>
            <a:pPr algn="ctr"/>
            <a:endParaRPr lang="en-US" sz="2000" dirty="0"/>
          </a:p>
          <a:p>
            <a:pPr algn="ctr"/>
            <a:r>
              <a:rPr lang="en-US" sz="2000" dirty="0" smtClean="0"/>
              <a:t>Miss K. Lewis - School </a:t>
            </a:r>
            <a:r>
              <a:rPr lang="en-US" sz="2000" dirty="0"/>
              <a:t>Office &amp; </a:t>
            </a:r>
            <a:r>
              <a:rPr lang="en-US" sz="2000" dirty="0" smtClean="0"/>
              <a:t>Admissions</a:t>
            </a:r>
            <a:endParaRPr lang="en-US" sz="2000" dirty="0" smtClean="0"/>
          </a:p>
          <a:p>
            <a:pPr algn="ctr"/>
            <a:endParaRPr lang="en-GB" sz="2000" dirty="0"/>
          </a:p>
          <a:p>
            <a:pPr algn="ctr"/>
            <a:endParaRPr lang="en-GB" sz="2000" dirty="0" smtClean="0"/>
          </a:p>
        </p:txBody>
      </p:sp>
    </p:spTree>
    <p:extLst>
      <p:ext uri="{BB962C8B-B14F-4D97-AF65-F5344CB8AC3E}">
        <p14:creationId xmlns:p14="http://schemas.microsoft.com/office/powerpoint/2010/main" val="43799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Transition Meeting overview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651088" y="1268760"/>
            <a:ext cx="8025368" cy="4093428"/>
          </a:xfrm>
          <a:prstGeom prst="rect">
            <a:avLst/>
          </a:prstGeom>
          <a:noFill/>
        </p:spPr>
        <p:txBody>
          <a:bodyPr wrap="square" rtlCol="0">
            <a:spAutoFit/>
          </a:bodyPr>
          <a:lstStyle/>
          <a:p>
            <a:pPr marL="457200" indent="-457200">
              <a:buFont typeface="Arial" panose="020B0604020202020204" pitchFamily="34" charset="0"/>
              <a:buChar char="•"/>
            </a:pPr>
            <a:r>
              <a:rPr lang="en-GB" sz="2000" dirty="0" smtClean="0"/>
              <a:t>Meet the Team</a:t>
            </a:r>
          </a:p>
          <a:p>
            <a:pPr marL="457200" indent="-457200">
              <a:buFont typeface="Arial" panose="020B0604020202020204" pitchFamily="34" charset="0"/>
              <a:buChar char="•"/>
            </a:pPr>
            <a:r>
              <a:rPr lang="en-US" sz="2000" dirty="0" smtClean="0"/>
              <a:t>Uniform </a:t>
            </a:r>
          </a:p>
          <a:p>
            <a:pPr marL="457200" indent="-457200">
              <a:buFont typeface="Arial" panose="020B0604020202020204" pitchFamily="34" charset="0"/>
              <a:buChar char="•"/>
            </a:pPr>
            <a:r>
              <a:rPr lang="en-US" sz="2000" dirty="0" smtClean="0"/>
              <a:t>What does my child need to bring</a:t>
            </a:r>
          </a:p>
          <a:p>
            <a:pPr marL="457200" indent="-457200">
              <a:buFont typeface="Arial" panose="020B0604020202020204" pitchFamily="34" charset="0"/>
              <a:buChar char="•"/>
            </a:pPr>
            <a:r>
              <a:rPr lang="en-US" sz="2000" dirty="0" smtClean="0"/>
              <a:t>Lunches </a:t>
            </a:r>
          </a:p>
          <a:p>
            <a:pPr marL="457200" indent="-457200">
              <a:buFont typeface="Arial" panose="020B0604020202020204" pitchFamily="34" charset="0"/>
              <a:buChar char="•"/>
            </a:pPr>
            <a:r>
              <a:rPr lang="en-US" sz="2000" dirty="0" err="1" smtClean="0"/>
              <a:t>Behaviour</a:t>
            </a:r>
            <a:r>
              <a:rPr lang="en-US" sz="2000" dirty="0" smtClean="0"/>
              <a:t> system</a:t>
            </a:r>
          </a:p>
          <a:p>
            <a:pPr marL="457200" indent="-457200">
              <a:buFont typeface="Arial" panose="020B0604020202020204" pitchFamily="34" charset="0"/>
              <a:buChar char="•"/>
            </a:pPr>
            <a:r>
              <a:rPr lang="en-US" sz="2000" dirty="0" smtClean="0"/>
              <a:t>Our Curriculum </a:t>
            </a:r>
          </a:p>
          <a:p>
            <a:pPr marL="457200" indent="-457200">
              <a:buFont typeface="Arial" panose="020B0604020202020204" pitchFamily="34" charset="0"/>
              <a:buChar char="•"/>
            </a:pPr>
            <a:r>
              <a:rPr lang="en-US" sz="2000" dirty="0" smtClean="0"/>
              <a:t>Tapestry</a:t>
            </a:r>
          </a:p>
          <a:p>
            <a:pPr marL="457200" indent="-457200">
              <a:buFont typeface="Arial" panose="020B0604020202020204" pitchFamily="34" charset="0"/>
              <a:buChar char="•"/>
            </a:pPr>
            <a:r>
              <a:rPr lang="en-US" sz="2000" dirty="0" smtClean="0"/>
              <a:t>Attendance </a:t>
            </a:r>
          </a:p>
          <a:p>
            <a:pPr marL="457200" indent="-457200">
              <a:buFont typeface="Arial" panose="020B0604020202020204" pitchFamily="34" charset="0"/>
              <a:buChar char="•"/>
            </a:pPr>
            <a:r>
              <a:rPr lang="en-US" sz="2000" dirty="0" smtClean="0"/>
              <a:t>Communication </a:t>
            </a:r>
          </a:p>
          <a:p>
            <a:pPr marL="457200" indent="-457200">
              <a:buFont typeface="Arial" panose="020B0604020202020204" pitchFamily="34" charset="0"/>
              <a:buChar char="•"/>
            </a:pPr>
            <a:r>
              <a:rPr lang="en-US" sz="2000" dirty="0" smtClean="0"/>
              <a:t>Pastoral Support </a:t>
            </a:r>
            <a:endParaRPr lang="en-US" sz="2000" dirty="0" smtClean="0"/>
          </a:p>
          <a:p>
            <a:r>
              <a:rPr lang="en-US" sz="2000" dirty="0" smtClean="0"/>
              <a:t> </a:t>
            </a:r>
          </a:p>
          <a:p>
            <a:pPr marL="457200" indent="-457200">
              <a:buFont typeface="Arial" panose="020B0604020202020204" pitchFamily="34" charset="0"/>
              <a:buChar char="•"/>
            </a:pPr>
            <a:endParaRPr lang="en-GB" sz="2000" dirty="0" smtClean="0"/>
          </a:p>
          <a:p>
            <a:pPr marL="457200" indent="-4572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3007765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School Uniform</a:t>
            </a:r>
          </a:p>
        </p:txBody>
      </p:sp>
      <p:sp>
        <p:nvSpPr>
          <p:cNvPr id="2" name="TextBox 1"/>
          <p:cNvSpPr txBox="1"/>
          <p:nvPr/>
        </p:nvSpPr>
        <p:spPr>
          <a:xfrm>
            <a:off x="581342" y="862608"/>
            <a:ext cx="7450158" cy="1938992"/>
          </a:xfrm>
          <a:prstGeom prst="rect">
            <a:avLst/>
          </a:prstGeom>
          <a:noFill/>
        </p:spPr>
        <p:txBody>
          <a:bodyPr wrap="square" rtlCol="0">
            <a:spAutoFit/>
          </a:bodyPr>
          <a:lstStyle/>
          <a:p>
            <a:pPr algn="ctr"/>
            <a:r>
              <a:rPr lang="en-US" sz="2000" dirty="0"/>
              <a:t>White shirt, blouse or polo shirt </a:t>
            </a:r>
            <a:endParaRPr lang="en-US" sz="2000" dirty="0" smtClean="0"/>
          </a:p>
          <a:p>
            <a:pPr algn="ctr"/>
            <a:r>
              <a:rPr lang="en-US" sz="2000" dirty="0" smtClean="0"/>
              <a:t> </a:t>
            </a:r>
            <a:r>
              <a:rPr lang="en-US" sz="2000" dirty="0"/>
              <a:t>Grey/black shorts, trousers, skirt or dress </a:t>
            </a:r>
          </a:p>
          <a:p>
            <a:pPr algn="ctr"/>
            <a:r>
              <a:rPr lang="en-US" sz="2000" dirty="0" smtClean="0"/>
              <a:t>Royal </a:t>
            </a:r>
            <a:r>
              <a:rPr lang="en-US" sz="2000" dirty="0"/>
              <a:t>blue sweatshirt/cardigan, with or without school </a:t>
            </a:r>
            <a:r>
              <a:rPr lang="en-US" sz="2000" dirty="0" smtClean="0"/>
              <a:t>logo</a:t>
            </a:r>
          </a:p>
          <a:p>
            <a:pPr algn="ctr"/>
            <a:r>
              <a:rPr lang="en-US" sz="2000" dirty="0" smtClean="0"/>
              <a:t>  </a:t>
            </a:r>
            <a:r>
              <a:rPr lang="en-US" sz="2000" dirty="0"/>
              <a:t>Grey/white/black socks or tights </a:t>
            </a:r>
          </a:p>
          <a:p>
            <a:pPr algn="ctr"/>
            <a:r>
              <a:rPr lang="en-US" sz="2000" dirty="0" smtClean="0"/>
              <a:t>Black </a:t>
            </a:r>
            <a:r>
              <a:rPr lang="en-US" sz="2000" dirty="0"/>
              <a:t>school shoes or black trainers (preferably with </a:t>
            </a:r>
            <a:r>
              <a:rPr lang="en-US" sz="2000" dirty="0" err="1"/>
              <a:t>velcro</a:t>
            </a:r>
            <a:r>
              <a:rPr lang="en-US" sz="2000" dirty="0"/>
              <a:t>) (No heels) </a:t>
            </a:r>
            <a:endParaRPr lang="en-GB" sz="2000" dirty="0">
              <a:latin typeface="+mj-l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2430" y="577651"/>
            <a:ext cx="1368152" cy="102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605" y="4006889"/>
            <a:ext cx="2088232" cy="156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N:\Year 4 2014-15\IMG_5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3058197"/>
            <a:ext cx="1828302" cy="24377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Year 4 2014-15\IMG_54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68" y="3129873"/>
            <a:ext cx="1868090" cy="2490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18627" y="2735031"/>
            <a:ext cx="3677610" cy="707886"/>
          </a:xfrm>
          <a:prstGeom prst="rect">
            <a:avLst/>
          </a:prstGeom>
        </p:spPr>
        <p:txBody>
          <a:bodyPr wrap="none">
            <a:spAutoFit/>
          </a:bodyPr>
          <a:lstStyle/>
          <a:p>
            <a:pPr algn="ctr"/>
            <a:r>
              <a:rPr lang="en-US" sz="2000" dirty="0"/>
              <a:t>School cap </a:t>
            </a:r>
          </a:p>
          <a:p>
            <a:r>
              <a:rPr lang="en-US" sz="2000" dirty="0" smtClean="0"/>
              <a:t>Blue </a:t>
            </a:r>
            <a:r>
              <a:rPr lang="en-US" sz="2000" dirty="0"/>
              <a:t>and white gingham dress </a:t>
            </a:r>
            <a:endParaRPr lang="en-GB" sz="2000" dirty="0"/>
          </a:p>
        </p:txBody>
      </p:sp>
      <p:sp>
        <p:nvSpPr>
          <p:cNvPr id="87" name="Rectangle 86"/>
          <p:cNvSpPr/>
          <p:nvPr/>
        </p:nvSpPr>
        <p:spPr>
          <a:xfrm>
            <a:off x="1912866" y="3535624"/>
            <a:ext cx="5283709" cy="369332"/>
          </a:xfrm>
          <a:prstGeom prst="rect">
            <a:avLst/>
          </a:prstGeom>
        </p:spPr>
        <p:txBody>
          <a:bodyPr wrap="square">
            <a:spAutoFit/>
          </a:bodyPr>
          <a:lstStyle/>
          <a:p>
            <a:pPr algn="ctr"/>
            <a:r>
              <a:rPr lang="en-GB" b="1" dirty="0">
                <a:solidFill>
                  <a:srgbClr val="FF0000"/>
                </a:solidFill>
              </a:rPr>
              <a:t>Please ensure </a:t>
            </a:r>
            <a:r>
              <a:rPr lang="en-GB" b="1" u="sng" dirty="0">
                <a:solidFill>
                  <a:srgbClr val="FF0000"/>
                </a:solidFill>
              </a:rPr>
              <a:t>everything</a:t>
            </a:r>
            <a:r>
              <a:rPr lang="en-GB" b="1" dirty="0">
                <a:solidFill>
                  <a:srgbClr val="FF0000"/>
                </a:solidFill>
              </a:rPr>
              <a:t> is </a:t>
            </a:r>
            <a:r>
              <a:rPr lang="en-GB" b="1" u="sng" dirty="0">
                <a:solidFill>
                  <a:srgbClr val="FF0000"/>
                </a:solidFill>
              </a:rPr>
              <a:t>clearly</a:t>
            </a:r>
            <a:r>
              <a:rPr lang="en-GB" b="1" dirty="0">
                <a:solidFill>
                  <a:srgbClr val="FF0000"/>
                </a:solidFill>
              </a:rPr>
              <a:t> named. </a:t>
            </a:r>
          </a:p>
        </p:txBody>
      </p:sp>
      <p:pic>
        <p:nvPicPr>
          <p:cNvPr id="92" name="Picture 8" descr="http://www.ubershoes.co.uk/ekmps/shops/highfields/images/girls-velcro-fastening-butterfly-design-school-shoes-%5B4%5D-13838-p.jpg"/>
          <p:cNvPicPr>
            <a:picLocks noChangeAspect="1" noChangeArrowheads="1"/>
          </p:cNvPicPr>
          <p:nvPr/>
        </p:nvPicPr>
        <p:blipFill>
          <a:blip r:embed="rId6" cstate="print"/>
          <a:srcRect/>
          <a:stretch>
            <a:fillRect/>
          </a:stretch>
        </p:blipFill>
        <p:spPr bwMode="auto">
          <a:xfrm>
            <a:off x="5659317" y="4543627"/>
            <a:ext cx="1432963" cy="1013166"/>
          </a:xfrm>
          <a:prstGeom prst="rect">
            <a:avLst/>
          </a:prstGeom>
          <a:noFill/>
          <a:ln w="9525">
            <a:noFill/>
            <a:miter lim="800000"/>
            <a:headEnd/>
            <a:tailEnd/>
          </a:ln>
        </p:spPr>
      </p:pic>
      <p:pic>
        <p:nvPicPr>
          <p:cNvPr id="93" name="Picture 6" descr="http://www.wellingtonwarehouse.co.uk/ekmps/shops/kieran01/images/Kids-Boys-macadam-Alfie-Black-leather-velcro-school-shoes-JR-8-UK2-%5B2%5D-9410-p.jpg"/>
          <p:cNvPicPr>
            <a:picLocks noChangeAspect="1" noChangeArrowheads="1"/>
          </p:cNvPicPr>
          <p:nvPr/>
        </p:nvPicPr>
        <p:blipFill>
          <a:blip r:embed="rId7" cstate="print"/>
          <a:srcRect/>
          <a:stretch>
            <a:fillRect/>
          </a:stretch>
        </p:blipFill>
        <p:spPr bwMode="auto">
          <a:xfrm>
            <a:off x="2348327" y="4267602"/>
            <a:ext cx="1101798" cy="1305461"/>
          </a:xfrm>
          <a:prstGeom prst="rect">
            <a:avLst/>
          </a:prstGeom>
          <a:noFill/>
          <a:ln w="9525">
            <a:noFill/>
            <a:miter lim="800000"/>
            <a:headEnd/>
            <a:tailEnd/>
          </a:ln>
        </p:spPr>
      </p:pic>
    </p:spTree>
    <p:extLst>
      <p:ext uri="{BB962C8B-B14F-4D97-AF65-F5344CB8AC3E}">
        <p14:creationId xmlns:p14="http://schemas.microsoft.com/office/powerpoint/2010/main" val="2584281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 Kit – To wear to school on PE Day</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520789" y="1216483"/>
            <a:ext cx="7450158" cy="2246769"/>
          </a:xfrm>
          <a:prstGeom prst="rect">
            <a:avLst/>
          </a:prstGeom>
          <a:noFill/>
        </p:spPr>
        <p:txBody>
          <a:bodyPr wrap="square" rtlCol="0">
            <a:spAutoFit/>
          </a:bodyPr>
          <a:lstStyle/>
          <a:p>
            <a:pPr marL="285750" indent="-285750" algn="ctr">
              <a:buFont typeface="Arial" panose="020B0604020202020204" pitchFamily="34" charset="0"/>
              <a:buChar char="•"/>
            </a:pPr>
            <a:r>
              <a:rPr lang="en-GB" sz="2000" dirty="0"/>
              <a:t>School PE Shirt </a:t>
            </a:r>
            <a:endParaRPr lang="en-GB" sz="2000" dirty="0" smtClean="0"/>
          </a:p>
          <a:p>
            <a:pPr marL="285750" indent="-285750" algn="ctr">
              <a:buFont typeface="Arial" panose="020B0604020202020204" pitchFamily="34" charset="0"/>
              <a:buChar char="•"/>
            </a:pPr>
            <a:r>
              <a:rPr lang="en-GB" sz="2000" dirty="0" smtClean="0"/>
              <a:t>Black/Navy </a:t>
            </a:r>
            <a:r>
              <a:rPr lang="en-GB" sz="2000" dirty="0"/>
              <a:t>shorts </a:t>
            </a:r>
            <a:endParaRPr lang="en-GB" sz="2000" dirty="0" smtClean="0"/>
          </a:p>
          <a:p>
            <a:pPr marL="285750" indent="-285750" algn="ctr">
              <a:buFont typeface="Arial" panose="020B0604020202020204" pitchFamily="34" charset="0"/>
              <a:buChar char="•"/>
            </a:pPr>
            <a:r>
              <a:rPr lang="en-GB" sz="2000" dirty="0" smtClean="0"/>
              <a:t>Trainers </a:t>
            </a:r>
          </a:p>
          <a:p>
            <a:pPr marL="285750" indent="-285750" algn="ctr">
              <a:buFont typeface="Arial" panose="020B0604020202020204" pitchFamily="34" charset="0"/>
              <a:buChar char="•"/>
            </a:pPr>
            <a:r>
              <a:rPr lang="en-GB" sz="2000" dirty="0" smtClean="0"/>
              <a:t>Black/Navy </a:t>
            </a:r>
            <a:r>
              <a:rPr lang="en-GB" sz="2000" dirty="0"/>
              <a:t>jogging bottoms for colder </a:t>
            </a:r>
            <a:r>
              <a:rPr lang="en-GB" sz="2000" dirty="0" smtClean="0"/>
              <a:t>weather</a:t>
            </a:r>
          </a:p>
          <a:p>
            <a:pPr marL="285750" indent="-285750" algn="ctr">
              <a:buFont typeface="Arial" panose="020B0604020202020204" pitchFamily="34" charset="0"/>
              <a:buChar char="•"/>
            </a:pPr>
            <a:r>
              <a:rPr lang="en-GB" sz="2000" dirty="0" smtClean="0"/>
              <a:t> Royal </a:t>
            </a:r>
            <a:r>
              <a:rPr lang="en-GB" sz="2000" dirty="0"/>
              <a:t>blue </a:t>
            </a:r>
            <a:r>
              <a:rPr lang="en-GB" sz="2000" dirty="0" err="1"/>
              <a:t>v-neck</a:t>
            </a:r>
            <a:r>
              <a:rPr lang="en-GB" sz="2000" dirty="0"/>
              <a:t> sweatshirt, with or without school </a:t>
            </a:r>
            <a:r>
              <a:rPr lang="en-GB" sz="2000" dirty="0" smtClean="0"/>
              <a:t>logo</a:t>
            </a:r>
          </a:p>
          <a:p>
            <a:pPr marL="285750" indent="-285750" algn="ctr">
              <a:buFont typeface="Arial" panose="020B0604020202020204" pitchFamily="34" charset="0"/>
              <a:buChar char="•"/>
            </a:pPr>
            <a:r>
              <a:rPr lang="en-GB" sz="2000" dirty="0" smtClean="0"/>
              <a:t>No </a:t>
            </a:r>
            <a:r>
              <a:rPr lang="en-GB" sz="2000" dirty="0"/>
              <a:t>Jewellery – </a:t>
            </a:r>
            <a:r>
              <a:rPr lang="en-GB" sz="2000" dirty="0" err="1"/>
              <a:t>Micropore</a:t>
            </a:r>
            <a:r>
              <a:rPr lang="en-GB" sz="2000" dirty="0"/>
              <a:t> tape for studded earrings</a:t>
            </a:r>
          </a:p>
          <a:p>
            <a:pPr marL="285750" indent="-285750" algn="ctr">
              <a:buFont typeface="Arial" panose="020B0604020202020204" pitchFamily="34" charset="0"/>
              <a:buChar char="•"/>
            </a:pPr>
            <a:r>
              <a:rPr lang="en-GB" sz="2000" dirty="0"/>
              <a:t>Sweatbands to cover religious </a:t>
            </a:r>
            <a:r>
              <a:rPr lang="en-GB" sz="2000" dirty="0" smtClean="0"/>
              <a:t>bangles</a:t>
            </a:r>
            <a:endParaRPr lang="en-GB" sz="2000" dirty="0"/>
          </a:p>
        </p:txBody>
      </p:sp>
      <p:sp>
        <p:nvSpPr>
          <p:cNvPr id="3" name="Rectangle 2"/>
          <p:cNvSpPr/>
          <p:nvPr/>
        </p:nvSpPr>
        <p:spPr>
          <a:xfrm>
            <a:off x="383270" y="3384274"/>
            <a:ext cx="8437202" cy="2308324"/>
          </a:xfrm>
          <a:prstGeom prst="rect">
            <a:avLst/>
          </a:prstGeom>
        </p:spPr>
        <p:txBody>
          <a:bodyPr wrap="square">
            <a:spAutoFit/>
          </a:bodyPr>
          <a:lstStyle/>
          <a:p>
            <a:r>
              <a:rPr lang="en-US" b="1" u="sng" dirty="0" smtClean="0"/>
              <a:t>Hair</a:t>
            </a:r>
            <a:r>
              <a:rPr lang="en-US" dirty="0" smtClean="0"/>
              <a:t> </a:t>
            </a:r>
          </a:p>
          <a:p>
            <a:r>
              <a:rPr lang="en-US" dirty="0" smtClean="0"/>
              <a:t>Hair </a:t>
            </a:r>
            <a:r>
              <a:rPr lang="en-US" dirty="0"/>
              <a:t>styles should be appropriate for school </a:t>
            </a:r>
            <a:endParaRPr lang="en-US" dirty="0" smtClean="0"/>
          </a:p>
          <a:p>
            <a:r>
              <a:rPr lang="en-US" dirty="0" smtClean="0"/>
              <a:t>Shoulder </a:t>
            </a:r>
            <a:r>
              <a:rPr lang="en-US" dirty="0"/>
              <a:t>length hair must be tied back </a:t>
            </a:r>
            <a:endParaRPr lang="en-US" dirty="0" smtClean="0"/>
          </a:p>
          <a:p>
            <a:r>
              <a:rPr lang="en-US" dirty="0" smtClean="0"/>
              <a:t>Hair accessories </a:t>
            </a:r>
            <a:r>
              <a:rPr lang="en-US" dirty="0"/>
              <a:t>with flowers, large bows </a:t>
            </a:r>
            <a:r>
              <a:rPr lang="en-US" dirty="0" err="1"/>
              <a:t>etc</a:t>
            </a:r>
            <a:r>
              <a:rPr lang="en-US" dirty="0"/>
              <a:t> are not part of school uniform </a:t>
            </a:r>
            <a:r>
              <a:rPr lang="en-US" b="1" u="sng" dirty="0" err="1" smtClean="0"/>
              <a:t>Jewellery</a:t>
            </a:r>
            <a:endParaRPr lang="en-US" b="1" u="sng" dirty="0" smtClean="0"/>
          </a:p>
          <a:p>
            <a:r>
              <a:rPr lang="en-US" dirty="0" err="1" smtClean="0"/>
              <a:t>Jewellery</a:t>
            </a:r>
            <a:r>
              <a:rPr lang="en-US" dirty="0" smtClean="0"/>
              <a:t> </a:t>
            </a:r>
            <a:r>
              <a:rPr lang="en-US" dirty="0"/>
              <a:t>must not be worn. However, if your child has pierced ears, small plain stud earrings may be worn. These will be taped over during PE. </a:t>
            </a:r>
            <a:endParaRPr lang="en-US" dirty="0" smtClean="0"/>
          </a:p>
          <a:p>
            <a:r>
              <a:rPr lang="en-US" dirty="0" smtClean="0"/>
              <a:t>Nail </a:t>
            </a:r>
            <a:r>
              <a:rPr lang="en-US" dirty="0"/>
              <a:t>varnish should not be worn in school.</a:t>
            </a:r>
            <a:endParaRPr lang="en-GB" dirty="0"/>
          </a:p>
        </p:txBody>
      </p:sp>
      <p:pic>
        <p:nvPicPr>
          <p:cNvPr id="86" name="Picture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3" y="865921"/>
            <a:ext cx="1335385" cy="1335385"/>
          </a:xfrm>
          <a:prstGeom prst="rect">
            <a:avLst/>
          </a:prstGeom>
        </p:spPr>
      </p:pic>
    </p:spTree>
    <p:extLst>
      <p:ext uri="{BB962C8B-B14F-4D97-AF65-F5344CB8AC3E}">
        <p14:creationId xmlns:p14="http://schemas.microsoft.com/office/powerpoint/2010/main" val="890259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your child needs to bring to school</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7" name="TextBox 86"/>
          <p:cNvSpPr txBox="1"/>
          <p:nvPr/>
        </p:nvSpPr>
        <p:spPr>
          <a:xfrm>
            <a:off x="495523" y="1044651"/>
            <a:ext cx="7198835" cy="2862322"/>
          </a:xfrm>
          <a:prstGeom prst="rect">
            <a:avLst/>
          </a:prstGeom>
          <a:noFill/>
        </p:spPr>
        <p:txBody>
          <a:bodyPr wrap="square" rtlCol="0">
            <a:spAutoFit/>
          </a:bodyPr>
          <a:lstStyle/>
          <a:p>
            <a:endParaRPr lang="en-GB" sz="2000" dirty="0"/>
          </a:p>
          <a:p>
            <a:pPr marL="285750" indent="-285750">
              <a:buFont typeface="Arial" panose="020B0604020202020204" pitchFamily="34" charset="0"/>
              <a:buChar char="•"/>
            </a:pPr>
            <a:r>
              <a:rPr lang="en-GB" sz="2000" dirty="0" smtClean="0"/>
              <a:t>Water bottle- </a:t>
            </a:r>
            <a:r>
              <a:rPr lang="en-GB" sz="2000" dirty="0" smtClean="0"/>
              <a:t>with water only please </a:t>
            </a:r>
            <a:endParaRPr lang="en-GB" sz="2000" dirty="0" smtClean="0"/>
          </a:p>
          <a:p>
            <a:pPr marL="285750" indent="-285750">
              <a:buFont typeface="Arial" panose="020B0604020202020204" pitchFamily="34" charset="0"/>
              <a:buChar char="•"/>
            </a:pPr>
            <a:r>
              <a:rPr lang="en-GB" sz="2000" dirty="0" smtClean="0"/>
              <a:t>Waterproof coat and wellies </a:t>
            </a:r>
            <a:endParaRPr lang="en-GB" sz="2000" dirty="0" smtClean="0"/>
          </a:p>
          <a:p>
            <a:pPr marL="285750" indent="-285750">
              <a:buFont typeface="Arial" panose="020B0604020202020204" pitchFamily="34" charset="0"/>
              <a:buChar char="•"/>
            </a:pPr>
            <a:r>
              <a:rPr lang="en-GB" sz="2000" dirty="0" smtClean="0"/>
              <a:t>Change of clothes- to stay in </a:t>
            </a:r>
            <a:r>
              <a:rPr lang="en-GB" sz="2000" dirty="0" smtClean="0"/>
              <a:t>school</a:t>
            </a:r>
          </a:p>
          <a:p>
            <a:pPr marL="285750" indent="-285750">
              <a:buFont typeface="Arial" panose="020B0604020202020204" pitchFamily="34" charset="0"/>
              <a:buChar char="•"/>
            </a:pPr>
            <a:r>
              <a:rPr lang="en-GB" sz="2000" dirty="0" smtClean="0"/>
              <a:t>Book bag - no rucksacks please! </a:t>
            </a:r>
          </a:p>
          <a:p>
            <a:pPr marL="285750" indent="-285750">
              <a:buFont typeface="Arial" panose="020B0604020202020204" pitchFamily="34" charset="0"/>
              <a:buChar char="•"/>
            </a:pPr>
            <a:r>
              <a:rPr lang="en-GB" sz="2000" dirty="0" smtClean="0"/>
              <a:t>Reading </a:t>
            </a:r>
            <a:r>
              <a:rPr lang="en-GB" sz="2000" dirty="0" smtClean="0"/>
              <a:t>book and reading </a:t>
            </a:r>
            <a:r>
              <a:rPr lang="en-GB" sz="2000" dirty="0" smtClean="0"/>
              <a:t>record</a:t>
            </a:r>
          </a:p>
          <a:p>
            <a:pPr marL="285750" indent="-285750">
              <a:buFont typeface="Arial" panose="020B0604020202020204" pitchFamily="34" charset="0"/>
              <a:buChar char="•"/>
            </a:pPr>
            <a:endParaRPr lang="en-GB" sz="2000" dirty="0" smtClean="0"/>
          </a:p>
          <a:p>
            <a:pPr algn="ctr"/>
            <a:r>
              <a:rPr lang="en-GB" sz="2000" b="1" dirty="0" smtClean="0">
                <a:solidFill>
                  <a:srgbClr val="FF0000"/>
                </a:solidFill>
              </a:rPr>
              <a:t>Please ensure </a:t>
            </a:r>
            <a:r>
              <a:rPr lang="en-GB" sz="2000" b="1" u="sng" dirty="0" smtClean="0">
                <a:solidFill>
                  <a:srgbClr val="FF0000"/>
                </a:solidFill>
              </a:rPr>
              <a:t>everything</a:t>
            </a:r>
            <a:r>
              <a:rPr lang="en-GB" sz="2000" b="1" dirty="0" smtClean="0">
                <a:solidFill>
                  <a:srgbClr val="FF0000"/>
                </a:solidFill>
              </a:rPr>
              <a:t> is </a:t>
            </a:r>
            <a:r>
              <a:rPr lang="en-GB" sz="2000" b="1" u="sng" dirty="0" smtClean="0">
                <a:solidFill>
                  <a:srgbClr val="FF0000"/>
                </a:solidFill>
              </a:rPr>
              <a:t>clearly</a:t>
            </a:r>
            <a:r>
              <a:rPr lang="en-GB" sz="2000" b="1" dirty="0" smtClean="0">
                <a:solidFill>
                  <a:srgbClr val="FF0000"/>
                </a:solidFill>
              </a:rPr>
              <a:t> named. </a:t>
            </a:r>
          </a:p>
          <a:p>
            <a:pPr marL="285750" indent="-285750">
              <a:buFont typeface="Arial" panose="020B0604020202020204" pitchFamily="34" charset="0"/>
              <a:buChar char="•"/>
            </a:pPr>
            <a:endParaRPr lang="en-GB" sz="2000" dirty="0"/>
          </a:p>
        </p:txBody>
      </p:sp>
      <p:sp>
        <p:nvSpPr>
          <p:cNvPr id="2" name="AutoShape 4" descr="data:image/jpeg;base64,/9j/4AAQSkZJRgABAQAAAQABAAD/2wCEAAkGBxMSEhAPEhAVFhUVFRUVFRUWFRYVFxUVFRUXFhYVFRUYHSggGBolHRUXITEhJSkrLi4uGB8zODMtNygtLisBCgoKDg0OFxAQGi8dHSAyLTctLy0tLS0tNi4vKy8rKy0uLS0tLS0uLS0tLy4rKzAtKzYtNzAuLS0tLS0tLSsrLf/AABEIALcBEwMBIgACEQEDEQH/xAAcAAEAAAcBAAAAAAAAAAAAAAAAAQIDBQYHCAT/xABREAABAwIBBQoICgYKAQUAAAABAAIDBBEhBQYSMUEHEyJRYXGBkZPRFFJTVJKhsdMVFyMyQkRVcsHSFkNigqLDJDNjlKOywuHj8EUlNGRzhP/EABkBAQADAQEAAAAAAAAAAAAAAAABAwQCBf/EACkRAQACAgEDAgUFAQAAAAAAAAABEQIDEgQhURNBIjEycfEFobHB8BX/2gAMAwEAAhEDEQA/AN4oiICIiAiIgIiICIiAiIgIiICIiAiIgIiICIiAiIgIiICIiAiIgIiICIiAiIgIiIC1huv5RmZLRxNmliicHOeY3lhNnta4ktIJ0Wm9jcYg2K2erBnpm22vpzCXaEjTpRSWvoPA2ja0jAji5QCgwzJuU6ymaHRVDp2jF0NS8y3IJ0msnGk9rr3Fy57eDa20Z7m7l2KsjMkd2uadCWJ+D4ngXLHjpuCMCCCCVpfJGV30shoatu9ujIZibNYBbRxIxZb5rtVragBbJN8kglbW0uMjeC9gvaoj0heJ/ERiWm3BdyF17ZxiYuFEZzjNZNsovJknKUdTDFUxOuyRoc06jjsI2EG4I2EEL1qpeIiICIiAiIgIiICIiAiIgIiICIiAiIgIiICIiAiIgIiICIiAiIgKDgoogw/PnM2KvYLkxzMB3uZouRt0Xj6bL7OexFzfSGU56yiecnzyuj0RgAbtdGdW9OwOgbGwOrhCwxaunHtusezhzXgqzC6WIOdDI2SMkA2LXBxab/OY7RsWnXyEAib8Iq/m1DueZ7OopmxEvfTyvAeHG+9lxsZW4C2Ju4bRygLoFrri61RRZmUUT3NI0Tvj2gTluk2zi5oZfAgNtZwuSLG62LkSTB0R/VnRF9dgS0HHj0b9Kpx2RM1CycJiFzREVrgREQEREBERAREQEREBERAREQEREBERAREQEREBERAREQEREBeeurY4WGWaRkbBrc9waB0lYtuiZ7NydGGs0XVD/mNOIY3x3gYniA2nmK09X1lTWO06uVzjiNE2sL8QGDeZthzoNp5V3W6GE6LRLJfUQ1rWn03BwH7q15nhn3UZQMe8ipgiaPmROPDccdJ7+DcWtYWIGPGvRk/c2rpmNLYWRNGoSHe3EH9lrS4fvWKvuT9zCrb86WDl4ch6fmIMMyNnJWUwcAySVrrFzai0ow2i77tOOrVyK8wbpdbG97mwx8Ml2MTsMdWEvLZZO7cwmP1mMfuOP4heaTcqqNlTF0tePViuYwxieVd03NU8DN2WpFtKiY7mL2Y/xKY7tsv2cO2d7tTTbklUdVRB074P9JXifuN1uyopvSl/IukPYN3B+3Jv+M73aiN3Pjyce2Pu1ZJ9xzKV+C+lI499kH8peWTcfyoNTad3NMf9TAljIn7ubtmTuuY+7QbuL/s8dq73axn4pMqeSj6Jm/iq8W5PlIa4mdsxBkke7iPpUB6JT7tVRu4x+Yu7b/jWLO3K8p7IWdszvVI7leVPIN7aPvQZeN3GLzI9t/xqPx4Q+aHtv+NYS/cwyqPqt+aaH8Xqi3c4yt5jJ2tP71BsBm7dBtpXdEgPtaFWbu2Um2nm6DGfaQsDg3N8p7aNw55IPeKZ+5vlO1xRntYPzoM9+Oui8hUdUX51D47KLzef/D/Otay7nmVQCfg+TokgPqEi8ozFyltyfP6IPsKDaZ3bKTZTzdJZ+BKDdrpNtNN0Fn4kLVhzHyj9nz+gvLNmlXt15Pquinkd/laUG4492ihOuCoHMIT/ADApnbs9BbCGpJ+7D71abizVrT/4+q6aWYe1i9L8ya/Zk+fsndyDZVZu2xD+qonuw1vlYzHmGkreN26XzGPm38+3Q/Ba6lzTrm4HJ1V0U0rvY1Ujm1WDE5Pqh/8Aln/Ig3XkPdio5bipjfTcTr78w8l4xpA87bcqzrJWWKepbp088crdpY8OtyEDEHkK5GcFGlndG4PZI5j9ha4tcOZzSCOtB2Mi54zc3WK6m0RM4VEYIBEmElv2ZRjf74d0Ldea2dVNXx75BJwgAXxOsJYycLPZfDEHEXBtgUF8REQEREBWbO3L7KGmkqX42wY3x5D81v4nkBV5WkN2PKbqitjoR82K2F7DSc0OcSRfZZvJY8aDDaWeSqqHVc7i6R7i7HjvbStsAtYDULcgW5NzzNgBra2Zt3HGFpHzW+U5zs4hjtw0/BSSMOkyIX1Yyg4DVgWWWTOz1yrYNErWgWAtvIsOS0KDe6LnybPjKg+tAfvMPsjCt8+euUzcmuI5pCOjABB0mi5idntlD7Rfr8q5S/pxlEf+Rf6big6fUCVzB8YOU26sou9R9rVA7o+VftF3oR+7USOnrqYLl/4xcq/aDvRj92phuiZV+0H+hH7tKHT6LmL4xsq/aDvQj92ojdGyr9oO9CL3akdOIuY/jHyt9oO9CL3amG6Rlbz89nF7tB00i5qj3TcrD66DzxRH+Wqg3UsredN7KL8iDpFFzk3dSyt5yzsovyKqN1rKg+nCeeNv4WQdDlRC55+OHKf/AMfpiPvAqse7NlPydIeeKT8JgoodAotAfHRlLyNJ2Uvv1UZu1V+2ClPMyUfzSpG+0WjG7ttXYXpIL8hePVdT/HdU+ZRek9BvBar3ac83QNbk6neWySt0pntwLIjcBgOxz7HHWAP2gVYvjvqfMovTf3LXWXsqSVlRPVSDhyuLiAcGi2i1o22DQB0KBfc0c0xO3wqo4MIvotvo75bAuc76MYOGGJIOoDG9ZRzloIGGGKKOXZoMjZvV+VxFnc4DliEYrK4iNjZJQwABkbbRRBowBtZkYAAF3W51lORNzGR/CnmAA+cyACQi2kCHTvtG0gtIIGmRxKrZu16++c0RjMsEragPe57Y2RAnBjL6LeQAk2/7YAYL3Zt5cloqiOph+e04gkgSMNtKJ37Jt0EA6wFt3JuadDCRAImXka5heBv8mi+7NLwiWzGaVwNCNlwb2JAK1vnhkcx3l/WRvMU58ZzXaLZhcmwdZuHE9nEuen6nDdOUY+38Gccav3dH5HykyohiqIzdkjGvbx2cL2I2EaiOMFe5aY3D85f6zJzzgAZouS5G/M5tJwcPvPK3K0rQJkREBc4V9Tv+UK6YEnhP0Rx6bzb/ACnrXQ2UZtCKaTxY3u9FpP4LnXNJmnNx3qGg8zLOPqKmIRM13bGpcnaDWMtEdEAE71ibYEk6Ws4Y8/Hh6WwEaiwc0dtn3uPH/t1VaouW2MYebOUyoOa7Hhga7cDVqtt5+tSP0vHHo8vPxYetVXFUippFqWi/x27PoHjx+lxWHRfkUggdtcw6r/JHlv8AT5uax13w9CgSlIt43Up/suxPi/f48ebDlVM0H7MG39RyC30+O55sOU+1RUUm5W92SWG/yNNt10zTxWvwsdvWNVsZfgKDzWk/uzL6+Pm9fUroicYOUrP8AQeZ0n93j5b7Ob1p+j9P5lSdgzXb7vH6leAFbc4MoOhibvTQ6aWRkMLTqMkhsCeQWJ57DaonjjFymJymahSObkGyhpNv6pvJb6HP6lD9GqbzGlt9xvH9zi9fWrvFuaxujvPWVT5yLmZspaGu4o2WsG32G/ONmNZKnnpah9FUSGTQmbC5ziT/AFzXPppWOOOi4NLHMJOiS2x1hYen6/RvynHD2ac9GzGLt7hm1TeY03UOW/0Ob18WMW5t0/mNN/vo/wD1+NhzY8ivamC38YZueXlZTm7Ti9qKn2218lvoc/UOPCjLm3TH6lT2+85ptpcjNejjr14cqv7lSco4wc8vLG/0Tpjroor22Tza7G+wbbdfJjMMz6TzNvbzcnLz9XKsgCqNThj4PUy8/uxubNCkP1Qc4nm47eNxY+peY5l0nmr+id/EeOTo6Vlb1BoThj4T6ufli7cyaTzaXtub+05T6J5LxkzLpNXg8uvXvw47ePxcLm5cFlYUkienj4PVz8ta51ZvU9PAJGRTNe57GNL5InNxBc64a4kmzSOf10M08jslD5Xta4BwaNIF1ja7ja9j85usEcive6a75KmbxyOPUyw/zFU8z2f0XDDSdJjy/Nv/AAhVRjHqUunOfSu/mynM6X/02KQsDnhxYA4SSMYJC6aG1O2wJ3qobg0aR4IxwtfJJJKqzSxxDJXkAf1b2Ryu0NP6JF4QcSDwrX1k4fkjLVREyWFlG3hOgeHzPIjjdHS08LgGM4UlnxOtYtBFscVGsdNPfwqofKD+qHyUA5N6Z84ffLl4f/N3bNuWVVF9pn+o/DXl1WvDGO9/ZeKnKtNG4jfXTyMIG90oZJaz5HlktQ8BjLOlIsHNdZvLZWDKl6l1U+RrW+EOvotcX6A3pkY4RAu7gaWrAnba6rNaAA1oAAwAAsAOIAalTkXq9L+n4aJ5XMz/AL2YtvVZbO3yhgGa2UnUtZTSk6O9zMD+RjjoTfwly6opH3C5PzihtU1DNQcb+m0PPrK6bzUrd+p6ebykUb+l7A4+1JippsibiJX5FBRUOlpztk0aKsP9hKOthH4rR+YrflIr2xkkOH3XDHqW7M8v/Y1V9W9m/NhcdS0xmc0NkiFrfKPHPfSAPrXWPzhzn9M/ZsMKV5UyketzzFJykKmKlKCBKgpgFMAgkDVNoqZQQQsgCiUChBZWXOm7BS1YaXCmqYpngC53tp4RHNhzC52K9gKey5zxjPGcZ93WGXHKJZXTV8UkQnZK10ZGlpgjRttJOy22+paqrKsVldJNHiySenERseFDRHfJpcfol+gwHaX21gr3zZo0ji470W6RuWse5rSRt0L2GrYFc6HJ8cLdGNlsGtuSXOLW30QXOJNhc2F7C5414/SfpEaNk5cr/Ntuzq4yxqIehLoSpbr2mBFxVNymJUpQSBVGqUBVAEEpCAKJQICkIVQqUoMG3UG/JUx/tHjraD+BUuZh/orOR7x/Ff8AFe/dJg0qRr/EmY48zmvZ7XNVlzDlvFMy+LZNLmD2AD1scqo7bWie+j7SyQhSlTqUq5lSqlKFVVKUoQwTPCO1S0+NGzr0nNPqAW89yibSydScjCzoY9zB6mhaSzzPysH3T/mH+63HuNE/B0F+OXq356w7Pql6er6IbCCKIRcrVuziozNS1MI1vieG/e0To+uy0DkqoEctwXWa9klzxGxNulrguj1oHOygFLXSx46Je5rRbDReN+YeYAlvOEGwCqb15MjVW+QRPvjo6J+83gm/Pa/SvW5b4m4t5kxU0pFQspioKXIoqCigKCioICIhUIRCqBU2qqEBQJRxUhKASpSUcVKEEwSyiFEoJVEIooIXUES6ASpbqJKlugtuctHv1LURAXJjJaON7LPYPSaAtdZj1QEzmbJGYcrmcIfwl62rpLT+V4TRVr9EYRyB7BqvG7hBo/dJb0FU7O2UZNGn4scsGwyVBSRyhzWvabtcA5p4wRcHqKjdXsqJXmnKruK8c7lEphhGdcl6kDxY2i3KS5/scFvncpg0cn0vKzS9NxePU5c7V0xlmkewXL3WYOPU1g6RZdS5rUYhgiiGpjGsHM0Bo9iw5TcvUwisYhe0RFDsWs92PIznNirGYWtFI63zeFpQuPJpFw53tWzF58oUTJ4pIJW6TJGlrhxgixx2HlQaQzNyyA/eHm2+HAHAtkGFjz4DnDeNZoVr7OnNOTJ8obi8ONopXYb63XoOOpszQDhgHAEjibdci53sLQyodY6hIdR++NbXcurjtt0atldpZd2qZ+KGUlylL15BWxuAcJYyDqIe0g9N1SfWx+Wj7Rner7ZalcA9Q01bHZQi8vF2jO9S/CUPnEXas70sqV10001ajlOHziLtWd6iMpQ+cRdqzvSypXTSUbq1jKEXl4u0Z3qcV0flo+0Z3pZUrnGqwVoZWx+Wj7Rneq7coR+Vj7RneloqXrkcqemrfUZSjBxlj7RveqQypD5xF2rO9RcFSuhcmkra3KkPl4u1Z3o7KUXlo+0Z3pZUroHqJerYzKUXl4u0Z3qDspReWj7RnepsqVw3xR3xWn4Uh8vF2jO9PhWHy8XaM71FwVK6l6hpq1/CsPl4u0Z3oMqw+Xi7RnellSuZcpS5W12VIvLR9ozvVM5Xh8vF2jO9LKldC5YdujZK042VbRwouDJyxk4H91xPQ8nYr78LReXi7RneoSZShcC10sRBBBBewggixBx1WXOURMU7wmccoliGZmVbt8GceE27o+VutzecEk8x5FkpctcZaojSTDe5AW30ontcCQAdTrfSFwDfXr22V8yfnWx4Al4DtpsSw8otct5j1lca9lfDks26bnnj7snkkWOZzZS0IywHhyXA5G/Sd+A5TyJW5yRNB0DvjtgAIHS4j2XWLOe+eTSddznEAAA48TWgbOT2qNmyKqE6dM3cr7ud5INRXQDRu2M767i4HzP4y09BXTVFHotAWAblmafgsOm9vyklnP5MOCwc1z0l2yy2O0LO2IoiIkREQeTKmToqiN0M0Yex2tp5DcEHWCCAQRiCAQtTZ17l0gJkprSgXOi4iObm08GyfvaPStyKBCDl2vzUnjsHwygnHhQuwtrGkBY9C8JyDIb8F3J8m5dWugadYCp+BM8UdSDllubkviP7GTuUTm9Lq3p/Yydy6mFGzxR1KIpWeKOpByv+jk3kZOxk7kdkCUfqnDnik7l1T4O3xR1KO8t4gg5R+BHg4tI543BQ+CjtA9Fy6w3ocSlMDfFCDlP4PNsAOo6upSS0BsRweo9y6u8FZ4o6goGjj8RvUEHIxyZa+I6ipBRf9DSfUuu/Ao/Eb1BRFIzxR1IORhkt51MeeaJ59gU3wLL5Cfk/o8v5V1x4M3xQpTRs8UdSDkj4Hl8hN/d5e5PgSbzaf+7y/lXWpoGeKOpPAGeKOpByaMg1Gyln7CT8qj+j1T5rP2EncushQs8UdSj4GzxQg5OGbdV5rP2Lx+Cic2arzSbsnrrDwRnihR8EbxBByYc26rzSfsX9yj+jdV5pP2MncusvBG8QUfBm8QRDk4Zr1Z+qTdk/uUzc0as/VJuzcPausPB28QTeG8SJco/ofWD6pN0RuPsUW5o1h+qT9k/uXV28jiUd6HEg5oyRubV0xF4TG3xpPaGjHoNltnM7c5hpLPI05LYvdieYeKOQdN1n4YOJRsgkhiDRYBVERAREQEREBERAREQEREBERAREQEREBERAREQEREBERAREQEREBERAREQEREBERAREQEREBERAREQEREBERA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descr="http://i.ebayimg.com/images/g/wBoAAOSwL7VWoUF-/s-l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81490"/>
            <a:ext cx="1022638" cy="7635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606" y="4596085"/>
            <a:ext cx="1137071" cy="105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5" descr="water bottle.jpg"/>
          <p:cNvPicPr>
            <a:picLocks noChangeAspect="1"/>
          </p:cNvPicPr>
          <p:nvPr/>
        </p:nvPicPr>
        <p:blipFill>
          <a:blip r:embed="rId4" cstate="print"/>
          <a:srcRect/>
          <a:stretch>
            <a:fillRect/>
          </a:stretch>
        </p:blipFill>
        <p:spPr bwMode="auto">
          <a:xfrm>
            <a:off x="1979712" y="4060385"/>
            <a:ext cx="1508082" cy="1508082"/>
          </a:xfrm>
          <a:prstGeom prst="rect">
            <a:avLst/>
          </a:prstGeom>
          <a:noFill/>
          <a:ln w="9525">
            <a:noFill/>
            <a:miter lim="800000"/>
            <a:headEnd/>
            <a:tailEnd/>
          </a:ln>
        </p:spPr>
      </p:pic>
    </p:spTree>
    <p:extLst>
      <p:ext uri="{BB962C8B-B14F-4D97-AF65-F5344CB8AC3E}">
        <p14:creationId xmlns:p14="http://schemas.microsoft.com/office/powerpoint/2010/main" val="125868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Fruit and Milk Time</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AutoShape 4" descr="data:image/jpeg;base64,/9j/4AAQSkZJRgABAQAAAQABAAD/2wCEAAkGBxMSEhAPEhAVFhUVFRUVFRUWFRYVFxUVFRUXFhYVFRUYHSggGBolHRUXITEhJSkrLi4uGB8zODMtNygtLisBCgoKDg0OFxAQGi8dHSAyLTctLy0tLS0tNi4vKy8rKy0uLS0tLS0uLS0tLy4rKzAtKzYtNzAuLS0tLS0tLSsrLf/AABEIALcBEwMBIgACEQEDEQH/xAAcAAEAAAcBAAAAAAAAAAAAAAAAAQIDBQYHCAT/xABREAABAwIBBQoICgYKAQUAAAABAAIDBBEhBQYSMUEHEyJRYXGBkZPRFFJTVJKhsdMVFyMyQkRVcsHSFkNigqLDJDNjlKOywuHj8EUlNGRzhP/EABkBAQADAQEAAAAAAAAAAAAAAAABAwQCBf/EACkRAQACAgEDAgUFAQAAAAAAAAABEQIDEgQhURNBIjEycfEFobHB8BX/2gAMAwEAAhEDEQA/AN4oiICIiAiIgIiICIiAiIgIiICIiAiIgIiICIiAiIgIiICIiAiIgIiICIiAiIgIiIC1huv5RmZLRxNmliicHOeY3lhNnta4ktIJ0Wm9jcYg2K2erBnpm22vpzCXaEjTpRSWvoPA2ja0jAji5QCgwzJuU6ymaHRVDp2jF0NS8y3IJ0msnGk9rr3Fy57eDa20Z7m7l2KsjMkd2uadCWJ+D4ngXLHjpuCMCCCCVpfJGV30shoatu9ujIZibNYBbRxIxZb5rtVragBbJN8kglbW0uMjeC9gvaoj0heJ/ERiWm3BdyF17ZxiYuFEZzjNZNsovJknKUdTDFUxOuyRoc06jjsI2EG4I2EEL1qpeIiICIiAiIgIiICIiAiIgIiICIiAiIgIiICIiAiIgIiICIiAiIgKDgoogw/PnM2KvYLkxzMB3uZouRt0Xj6bL7OexFzfSGU56yiecnzyuj0RgAbtdGdW9OwOgbGwOrhCwxaunHtusezhzXgqzC6WIOdDI2SMkA2LXBxab/OY7RsWnXyEAib8Iq/m1DueZ7OopmxEvfTyvAeHG+9lxsZW4C2Ju4bRygLoFrri61RRZmUUT3NI0Tvj2gTluk2zi5oZfAgNtZwuSLG62LkSTB0R/VnRF9dgS0HHj0b9Kpx2RM1CycJiFzREVrgREQEREBERAREQEREBERAREQEREBERAREQEREBERAREQEREBeeurY4WGWaRkbBrc9waB0lYtuiZ7NydGGs0XVD/mNOIY3x3gYniA2nmK09X1lTWO06uVzjiNE2sL8QGDeZthzoNp5V3W6GE6LRLJfUQ1rWn03BwH7q15nhn3UZQMe8ipgiaPmROPDccdJ7+DcWtYWIGPGvRk/c2rpmNLYWRNGoSHe3EH9lrS4fvWKvuT9zCrb86WDl4ch6fmIMMyNnJWUwcAySVrrFzai0ow2i77tOOrVyK8wbpdbG97mwx8Ml2MTsMdWEvLZZO7cwmP1mMfuOP4heaTcqqNlTF0tePViuYwxieVd03NU8DN2WpFtKiY7mL2Y/xKY7tsv2cO2d7tTTbklUdVRB074P9JXifuN1uyopvSl/IukPYN3B+3Jv+M73aiN3Pjyce2Pu1ZJ9xzKV+C+lI499kH8peWTcfyoNTad3NMf9TAljIn7ubtmTuuY+7QbuL/s8dq73axn4pMqeSj6Jm/iq8W5PlIa4mdsxBkke7iPpUB6JT7tVRu4x+Yu7b/jWLO3K8p7IWdszvVI7leVPIN7aPvQZeN3GLzI9t/xqPx4Q+aHtv+NYS/cwyqPqt+aaH8Xqi3c4yt5jJ2tP71BsBm7dBtpXdEgPtaFWbu2Um2nm6DGfaQsDg3N8p7aNw55IPeKZ+5vlO1xRntYPzoM9+Oui8hUdUX51D47KLzef/D/Otay7nmVQCfg+TokgPqEi8ozFyltyfP6IPsKDaZ3bKTZTzdJZ+BKDdrpNtNN0Fn4kLVhzHyj9nz+gvLNmlXt15Pquinkd/laUG4492ihOuCoHMIT/ADApnbs9BbCGpJ+7D71abizVrT/4+q6aWYe1i9L8ya/Zk+fsndyDZVZu2xD+qonuw1vlYzHmGkreN26XzGPm38+3Q/Ba6lzTrm4HJ1V0U0rvY1Ujm1WDE5Pqh/8Aln/Ig3XkPdio5bipjfTcTr78w8l4xpA87bcqzrJWWKepbp088crdpY8OtyEDEHkK5GcFGlndG4PZI5j9ha4tcOZzSCOtB2Mi54zc3WK6m0RM4VEYIBEmElv2ZRjf74d0Ldea2dVNXx75BJwgAXxOsJYycLPZfDEHEXBtgUF8REQEREBWbO3L7KGmkqX42wY3x5D81v4nkBV5WkN2PKbqitjoR82K2F7DSc0OcSRfZZvJY8aDDaWeSqqHVc7i6R7i7HjvbStsAtYDULcgW5NzzNgBra2Zt3HGFpHzW+U5zs4hjtw0/BSSMOkyIX1Yyg4DVgWWWTOz1yrYNErWgWAtvIsOS0KDe6LnybPjKg+tAfvMPsjCt8+euUzcmuI5pCOjABB0mi5idntlD7Rfr8q5S/pxlEf+Rf6big6fUCVzB8YOU26sou9R9rVA7o+VftF3oR+7USOnrqYLl/4xcq/aDvRj92phuiZV+0H+hH7tKHT6LmL4xsq/aDvQj92ojdGyr9oO9CL3akdOIuY/jHyt9oO9CL3amG6Rlbz89nF7tB00i5qj3TcrD66DzxRH+Wqg3UsredN7KL8iDpFFzk3dSyt5yzsovyKqN1rKg+nCeeNv4WQdDlRC55+OHKf/AMfpiPvAqse7NlPydIeeKT8JgoodAotAfHRlLyNJ2Uvv1UZu1V+2ClPMyUfzSpG+0WjG7ttXYXpIL8hePVdT/HdU+ZRek9BvBar3ac83QNbk6neWySt0pntwLIjcBgOxz7HHWAP2gVYvjvqfMovTf3LXWXsqSVlRPVSDhyuLiAcGi2i1o22DQB0KBfc0c0xO3wqo4MIvotvo75bAuc76MYOGGJIOoDG9ZRzloIGGGKKOXZoMjZvV+VxFnc4DliEYrK4iNjZJQwABkbbRRBowBtZkYAAF3W51lORNzGR/CnmAA+cyACQi2kCHTvtG0gtIIGmRxKrZu16++c0RjMsEragPe57Y2RAnBjL6LeQAk2/7YAYL3Zt5cloqiOph+e04gkgSMNtKJ37Jt0EA6wFt3JuadDCRAImXka5heBv8mi+7NLwiWzGaVwNCNlwb2JAK1vnhkcx3l/WRvMU58ZzXaLZhcmwdZuHE9nEuen6nDdOUY+38Gccav3dH5HykyohiqIzdkjGvbx2cL2I2EaiOMFe5aY3D85f6zJzzgAZouS5G/M5tJwcPvPK3K0rQJkREBc4V9Tv+UK6YEnhP0Rx6bzb/ACnrXQ2UZtCKaTxY3u9FpP4LnXNJmnNx3qGg8zLOPqKmIRM13bGpcnaDWMtEdEAE71ibYEk6Ws4Y8/Hh6WwEaiwc0dtn3uPH/t1VaouW2MYebOUyoOa7Hhga7cDVqtt5+tSP0vHHo8vPxYetVXFUippFqWi/x27PoHjx+lxWHRfkUggdtcw6r/JHlv8AT5uax13w9CgSlIt43Up/suxPi/f48ebDlVM0H7MG39RyC30+O55sOU+1RUUm5W92SWG/yNNt10zTxWvwsdvWNVsZfgKDzWk/uzL6+Pm9fUroicYOUrP8AQeZ0n93j5b7Ob1p+j9P5lSdgzXb7vH6leAFbc4MoOhibvTQ6aWRkMLTqMkhsCeQWJ57DaonjjFymJymahSObkGyhpNv6pvJb6HP6lD9GqbzGlt9xvH9zi9fWrvFuaxujvPWVT5yLmZspaGu4o2WsG32G/ONmNZKnnpah9FUSGTQmbC5ziT/AFzXPppWOOOi4NLHMJOiS2x1hYen6/RvynHD2ac9GzGLt7hm1TeY03UOW/0Ob18WMW5t0/mNN/vo/wD1+NhzY8ivamC38YZueXlZTm7Ti9qKn2218lvoc/UOPCjLm3TH6lT2+85ptpcjNejjr14cqv7lSco4wc8vLG/0Tpjroor22Tza7G+wbbdfJjMMz6TzNvbzcnLz9XKsgCqNThj4PUy8/uxubNCkP1Qc4nm47eNxY+peY5l0nmr+id/EeOTo6Vlb1BoThj4T6ufli7cyaTzaXtub+05T6J5LxkzLpNXg8uvXvw47ePxcLm5cFlYUkienj4PVz8ta51ZvU9PAJGRTNe57GNL5InNxBc64a4kmzSOf10M08jslD5Xta4BwaNIF1ja7ja9j85usEcive6a75KmbxyOPUyw/zFU8z2f0XDDSdJjy/Nv/AAhVRjHqUunOfSu/mynM6X/02KQsDnhxYA4SSMYJC6aG1O2wJ3qobg0aR4IxwtfJJJKqzSxxDJXkAf1b2Ryu0NP6JF4QcSDwrX1k4fkjLVREyWFlG3hOgeHzPIjjdHS08LgGM4UlnxOtYtBFscVGsdNPfwqofKD+qHyUA5N6Z84ffLl4f/N3bNuWVVF9pn+o/DXl1WvDGO9/ZeKnKtNG4jfXTyMIG90oZJaz5HlktQ8BjLOlIsHNdZvLZWDKl6l1U+RrW+EOvotcX6A3pkY4RAu7gaWrAnba6rNaAA1oAAwAAsAOIAalTkXq9L+n4aJ5XMz/AL2YtvVZbO3yhgGa2UnUtZTSk6O9zMD+RjjoTfwly6opH3C5PzihtU1DNQcb+m0PPrK6bzUrd+p6ebykUb+l7A4+1JippsibiJX5FBRUOlpztk0aKsP9hKOthH4rR+YrflIr2xkkOH3XDHqW7M8v/Y1V9W9m/NhcdS0xmc0NkiFrfKPHPfSAPrXWPzhzn9M/ZsMKV5UyketzzFJykKmKlKCBKgpgFMAgkDVNoqZQQQsgCiUChBZWXOm7BS1YaXCmqYpngC53tp4RHNhzC52K9gKey5zxjPGcZ93WGXHKJZXTV8UkQnZK10ZGlpgjRttJOy22+paqrKsVldJNHiySenERseFDRHfJpcfol+gwHaX21gr3zZo0ji470W6RuWse5rSRt0L2GrYFc6HJ8cLdGNlsGtuSXOLW30QXOJNhc2F7C5414/SfpEaNk5cr/Ntuzq4yxqIehLoSpbr2mBFxVNymJUpQSBVGqUBVAEEpCAKJQICkIVQqUoMG3UG/JUx/tHjraD+BUuZh/orOR7x/Ff8AFe/dJg0qRr/EmY48zmvZ7XNVlzDlvFMy+LZNLmD2AD1scqo7bWie+j7SyQhSlTqUq5lSqlKFVVKUoQwTPCO1S0+NGzr0nNPqAW89yibSydScjCzoY9zB6mhaSzzPysH3T/mH+63HuNE/B0F+OXq356w7Pql6er6IbCCKIRcrVuziozNS1MI1vieG/e0To+uy0DkqoEctwXWa9klzxGxNulrguj1oHOygFLXSx46Je5rRbDReN+YeYAlvOEGwCqb15MjVW+QRPvjo6J+83gm/Pa/SvW5b4m4t5kxU0pFQspioKXIoqCigKCioICIhUIRCqBU2qqEBQJRxUhKASpSUcVKEEwSyiFEoJVEIooIXUES6ASpbqJKlugtuctHv1LURAXJjJaON7LPYPSaAtdZj1QEzmbJGYcrmcIfwl62rpLT+V4TRVr9EYRyB7BqvG7hBo/dJb0FU7O2UZNGn4scsGwyVBSRyhzWvabtcA5p4wRcHqKjdXsqJXmnKruK8c7lEphhGdcl6kDxY2i3KS5/scFvncpg0cn0vKzS9NxePU5c7V0xlmkewXL3WYOPU1g6RZdS5rUYhgiiGpjGsHM0Bo9iw5TcvUwisYhe0RFDsWs92PIznNirGYWtFI63zeFpQuPJpFw53tWzF58oUTJ4pIJW6TJGlrhxgixx2HlQaQzNyyA/eHm2+HAHAtkGFjz4DnDeNZoVr7OnNOTJ8obi8ONopXYb63XoOOpszQDhgHAEjibdci53sLQyodY6hIdR++NbXcurjtt0atldpZd2qZ+KGUlylL15BWxuAcJYyDqIe0g9N1SfWx+Wj7Rner7ZalcA9Q01bHZQi8vF2jO9S/CUPnEXas70sqV10001ajlOHziLtWd6iMpQ+cRdqzvSypXTSUbq1jKEXl4u0Z3qcV0flo+0Z3pZUrnGqwVoZWx+Wj7Rneq7coR+Vj7RneloqXrkcqemrfUZSjBxlj7RveqQypD5xF2rO9RcFSuhcmkra3KkPl4u1Z3o7KUXlo+0Z3pZUroHqJerYzKUXl4u0Z3qDspReWj7RnepsqVw3xR3xWn4Uh8vF2jO9PhWHy8XaM71FwVK6l6hpq1/CsPl4u0Z3oMqw+Xi7RnellSuZcpS5W12VIvLR9ozvVM5Xh8vF2jO9LKldC5YdujZK042VbRwouDJyxk4H91xPQ8nYr78LReXi7RneoSZShcC10sRBBBBewggixBx1WXOURMU7wmccoliGZmVbt8GceE27o+VutzecEk8x5FkpctcZaojSTDe5AW30ontcCQAdTrfSFwDfXr22V8yfnWx4Al4DtpsSw8otct5j1lca9lfDks26bnnj7snkkWOZzZS0IywHhyXA5G/Sd+A5TyJW5yRNB0DvjtgAIHS4j2XWLOe+eTSddznEAAA48TWgbOT2qNmyKqE6dM3cr7ud5INRXQDRu2M767i4HzP4y09BXTVFHotAWAblmafgsOm9vyklnP5MOCwc1z0l2yy2O0LO2IoiIkREQeTKmToqiN0M0Yex2tp5DcEHWCCAQRiCAQtTZ17l0gJkprSgXOi4iObm08GyfvaPStyKBCDl2vzUnjsHwygnHhQuwtrGkBY9C8JyDIb8F3J8m5dWugadYCp+BM8UdSDllubkviP7GTuUTm9Lq3p/Yydy6mFGzxR1KIpWeKOpByv+jk3kZOxk7kdkCUfqnDnik7l1T4O3xR1KO8t4gg5R+BHg4tI543BQ+CjtA9Fy6w3ocSlMDfFCDlP4PNsAOo6upSS0BsRweo9y6u8FZ4o6goGjj8RvUEHIxyZa+I6ipBRf9DSfUuu/Ao/Eb1BRFIzxR1IORhkt51MeeaJ59gU3wLL5Cfk/o8v5V1x4M3xQpTRs8UdSDkj4Hl8hN/d5e5PgSbzaf+7y/lXWpoGeKOpPAGeKOpByaMg1Gyln7CT8qj+j1T5rP2EncushQs8UdSj4GzxQg5OGbdV5rP2Lx+Cic2arzSbsnrrDwRnihR8EbxBByYc26rzSfsX9yj+jdV5pP2MncusvBG8QUfBm8QRDk4Zr1Z+qTdk/uUzc0as/VJuzcPausPB28QTeG8SJco/ofWD6pN0RuPsUW5o1h+qT9k/uXV28jiUd6HEg5oyRubV0xF4TG3xpPaGjHoNltnM7c5hpLPI05LYvdieYeKOQdN1n4YOJRsgkhiDRYBVERAREQEREBERAREQEREBERAREQEREBERAREQEREBERAREQEREBERAREQEREBERAREQEREBERAREQEREBERA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654907" y="1145223"/>
            <a:ext cx="8220148" cy="1938992"/>
          </a:xfrm>
          <a:prstGeom prst="rect">
            <a:avLst/>
          </a:prstGeom>
        </p:spPr>
        <p:txBody>
          <a:bodyPr wrap="square">
            <a:spAutoFit/>
          </a:bodyPr>
          <a:lstStyle/>
          <a:p>
            <a:pPr marL="457200" indent="-457200">
              <a:buFont typeface="Arial" panose="020B0604020202020204" pitchFamily="34" charset="0"/>
              <a:buChar char="•"/>
            </a:pPr>
            <a:r>
              <a:rPr lang="en-GB" sz="2000" dirty="0" smtClean="0"/>
              <a:t>Milk </a:t>
            </a:r>
            <a:r>
              <a:rPr lang="en-GB" sz="2000" dirty="0"/>
              <a:t>is free up to the age of 5 and can be ordered </a:t>
            </a:r>
            <a:r>
              <a:rPr lang="en-GB" sz="2000" dirty="0" smtClean="0"/>
              <a:t>online via ‘Cool Milk’. </a:t>
            </a:r>
          </a:p>
          <a:p>
            <a:pPr marL="457200" indent="-457200">
              <a:buFont typeface="Arial" panose="020B0604020202020204" pitchFamily="34" charset="0"/>
              <a:buChar char="•"/>
            </a:pPr>
            <a:r>
              <a:rPr lang="en-US" sz="2000" dirty="0" smtClean="0"/>
              <a:t>Children can choose from various fruits for their snack, at no cost.</a:t>
            </a:r>
          </a:p>
          <a:p>
            <a:pPr marL="457200" indent="-457200">
              <a:buFont typeface="Arial" panose="020B0604020202020204" pitchFamily="34" charset="0"/>
              <a:buChar char="•"/>
            </a:pPr>
            <a:r>
              <a:rPr lang="en-US" sz="2000" dirty="0" smtClean="0"/>
              <a:t>If your child would like to bring in some fruit (in a named pot) you are welcome to. </a:t>
            </a:r>
            <a:endParaRPr lang="en-GB" sz="2000" dirty="0"/>
          </a:p>
        </p:txBody>
      </p:sp>
      <p:pic>
        <p:nvPicPr>
          <p:cNvPr id="91" name="Picture 3" descr="Red-School-Milk-Straws-2.jpg"/>
          <p:cNvPicPr>
            <a:picLocks noChangeAspect="1"/>
          </p:cNvPicPr>
          <p:nvPr/>
        </p:nvPicPr>
        <p:blipFill>
          <a:blip r:embed="rId2" cstate="print"/>
          <a:srcRect/>
          <a:stretch>
            <a:fillRect/>
          </a:stretch>
        </p:blipFill>
        <p:spPr bwMode="auto">
          <a:xfrm>
            <a:off x="321779" y="3700043"/>
            <a:ext cx="1721566" cy="1722788"/>
          </a:xfrm>
          <a:prstGeom prst="rect">
            <a:avLst/>
          </a:prstGeom>
          <a:noFill/>
          <a:ln w="9525">
            <a:noFill/>
            <a:miter lim="800000"/>
            <a:headEnd/>
            <a:tailEnd/>
          </a:ln>
        </p:spPr>
      </p:pic>
      <p:pic>
        <p:nvPicPr>
          <p:cNvPr id="92" name="Picture 10" descr="fruit_medley"/>
          <p:cNvPicPr>
            <a:picLocks noChangeAspect="1" noChangeArrowheads="1"/>
          </p:cNvPicPr>
          <p:nvPr/>
        </p:nvPicPr>
        <p:blipFill>
          <a:blip r:embed="rId3" cstate="print"/>
          <a:srcRect/>
          <a:stretch>
            <a:fillRect/>
          </a:stretch>
        </p:blipFill>
        <p:spPr bwMode="auto">
          <a:xfrm>
            <a:off x="6516216" y="3691792"/>
            <a:ext cx="2160240" cy="1389431"/>
          </a:xfrm>
          <a:prstGeom prst="rect">
            <a:avLst/>
          </a:prstGeom>
          <a:noFill/>
          <a:ln w="9525">
            <a:noFill/>
            <a:miter lim="800000"/>
            <a:headEnd/>
            <a:tailEnd/>
          </a:ln>
        </p:spPr>
      </p:pic>
      <p:sp>
        <p:nvSpPr>
          <p:cNvPr id="86" name="Rectangle 85"/>
          <p:cNvSpPr/>
          <p:nvPr/>
        </p:nvSpPr>
        <p:spPr>
          <a:xfrm>
            <a:off x="1944216" y="3105241"/>
            <a:ext cx="4572000" cy="923330"/>
          </a:xfrm>
          <a:prstGeom prst="rect">
            <a:avLst/>
          </a:prstGeom>
        </p:spPr>
        <p:txBody>
          <a:bodyPr>
            <a:spAutoFit/>
          </a:bodyPr>
          <a:lstStyle/>
          <a:p>
            <a:pPr algn="ctr"/>
            <a:r>
              <a:rPr lang="en-GB" dirty="0">
                <a:solidFill>
                  <a:srgbClr val="FF0000"/>
                </a:solidFill>
              </a:rPr>
              <a:t>Please ensure the office are aware of any dietary requirements </a:t>
            </a:r>
            <a:r>
              <a:rPr lang="en-GB" b="1" u="sng" dirty="0">
                <a:solidFill>
                  <a:srgbClr val="FF0000"/>
                </a:solidFill>
              </a:rPr>
              <a:t>PRIOR</a:t>
            </a:r>
            <a:r>
              <a:rPr lang="en-GB" dirty="0">
                <a:solidFill>
                  <a:srgbClr val="FF0000"/>
                </a:solidFill>
              </a:rPr>
              <a:t> to your child starting with us. </a:t>
            </a:r>
            <a:endParaRPr lang="en-GB" dirty="0">
              <a:solidFill>
                <a:srgbClr val="FF0000"/>
              </a:solidFill>
            </a:endParaRPr>
          </a:p>
        </p:txBody>
      </p:sp>
    </p:spTree>
    <p:extLst>
      <p:ext uri="{BB962C8B-B14F-4D97-AF65-F5344CB8AC3E}">
        <p14:creationId xmlns:p14="http://schemas.microsoft.com/office/powerpoint/2010/main" val="584174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Ofsted November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Hot Lunches</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 name="TextBox 85"/>
          <p:cNvSpPr txBox="1"/>
          <p:nvPr/>
        </p:nvSpPr>
        <p:spPr>
          <a:xfrm>
            <a:off x="761571" y="852743"/>
            <a:ext cx="6964483" cy="5324535"/>
          </a:xfrm>
          <a:prstGeom prst="rect">
            <a:avLst/>
          </a:prstGeom>
          <a:noFill/>
        </p:spPr>
        <p:txBody>
          <a:bodyPr wrap="square" rtlCol="0">
            <a:spAutoFit/>
          </a:bodyPr>
          <a:lstStyle/>
          <a:p>
            <a:r>
              <a:rPr lang="en-GB" sz="2000" dirty="0" smtClean="0"/>
              <a:t>Children in Reception to Year 2 are entitled to a Universal Free school meal each day. </a:t>
            </a:r>
          </a:p>
          <a:p>
            <a:endParaRPr lang="en-GB" sz="2000" dirty="0" smtClean="0"/>
          </a:p>
          <a:p>
            <a:r>
              <a:rPr lang="en-GB" sz="2000" dirty="0" smtClean="0"/>
              <a:t>Menus change termly and are a five week rolling menu. </a:t>
            </a:r>
          </a:p>
          <a:p>
            <a:r>
              <a:rPr lang="en-GB" sz="2000" dirty="0" smtClean="0"/>
              <a:t>Each term, the website is updated with the new </a:t>
            </a:r>
            <a:r>
              <a:rPr lang="en-GB" sz="2000" dirty="0" smtClean="0"/>
              <a:t>menu</a:t>
            </a:r>
            <a:r>
              <a:rPr lang="en-GB" sz="2000" dirty="0" smtClean="0"/>
              <a:t>.  Please choose carefully with your child, so they know what to expect! </a:t>
            </a:r>
            <a:endParaRPr lang="en-GB" sz="2000" dirty="0" smtClean="0"/>
          </a:p>
          <a:p>
            <a:endParaRPr lang="en-GB" sz="2000" dirty="0"/>
          </a:p>
          <a:p>
            <a:r>
              <a:rPr lang="en-GB" sz="2000" dirty="0" smtClean="0"/>
              <a:t>Nursery children who join us for lunch are welcome to have a hot school dinner. Parents will be charged via their online account. Otherwise, they will need a </a:t>
            </a:r>
            <a:r>
              <a:rPr lang="en-GB" sz="2000" dirty="0" smtClean="0"/>
              <a:t>healthy packed </a:t>
            </a:r>
            <a:r>
              <a:rPr lang="en-GB" sz="2000" dirty="0" smtClean="0"/>
              <a:t>lunch. </a:t>
            </a:r>
          </a:p>
          <a:p>
            <a:endParaRPr lang="en-GB" sz="2000" dirty="0"/>
          </a:p>
          <a:p>
            <a:pPr algn="ctr"/>
            <a:r>
              <a:rPr lang="en-GB" sz="2000" dirty="0" smtClean="0">
                <a:solidFill>
                  <a:srgbClr val="FF0000"/>
                </a:solidFill>
              </a:rPr>
              <a:t>Please </a:t>
            </a:r>
            <a:r>
              <a:rPr lang="en-GB" sz="2000" dirty="0" smtClean="0">
                <a:solidFill>
                  <a:srgbClr val="FF0000"/>
                </a:solidFill>
              </a:rPr>
              <a:t>ensure the office are aware of any dietary requirements </a:t>
            </a:r>
            <a:r>
              <a:rPr lang="en-GB" sz="2000" b="1" u="sng" dirty="0" smtClean="0">
                <a:solidFill>
                  <a:srgbClr val="FF0000"/>
                </a:solidFill>
              </a:rPr>
              <a:t>PRIOR</a:t>
            </a:r>
            <a:r>
              <a:rPr lang="en-GB" sz="2000" dirty="0" smtClean="0">
                <a:solidFill>
                  <a:srgbClr val="FF0000"/>
                </a:solidFill>
              </a:rPr>
              <a:t> to your child starting with us. </a:t>
            </a:r>
            <a:endParaRPr lang="en-GB" sz="2000" dirty="0">
              <a:solidFill>
                <a:srgbClr val="FF0000"/>
              </a:solidFill>
            </a:endParaRPr>
          </a:p>
          <a:p>
            <a:endParaRPr lang="en-GB" sz="2000" dirty="0" smtClean="0"/>
          </a:p>
          <a:p>
            <a:endParaRPr lang="en-GB" sz="2000" dirty="0"/>
          </a:p>
        </p:txBody>
      </p:sp>
      <p:sp>
        <p:nvSpPr>
          <p:cNvPr id="2" name="AutoShape 4" descr="data:image/jpeg;base64,/9j/4AAQSkZJRgABAQAAAQABAAD/2wCEAAkGBxMSEhAPEhAVFhUVFRUVFRUWFRYVFxUVFRUXFhYVFRUYHSggGBolHRUXITEhJSkrLi4uGB8zODMtNygtLisBCgoKDg0OFxAQGi8dHSAyLTctLy0tLS0tNi4vKy8rKy0uLS0tLS0uLS0tLy4rKzAtKzYtNzAuLS0tLS0tLSsrLf/AABEIALcBEwMBIgACEQEDEQH/xAAcAAEAAAcBAAAAAAAAAAAAAAAAAQIDBQYHCAT/xABREAABAwIBBQoICgYKAQUAAAABAAIDBBEhBQYSMUEHEyJRYXGBkZPRFFJTVJKhsdMVFyMyQkRVcsHSFkNigqLDJDNjlKOywuHj8EUlNGRzhP/EABkBAQADAQEAAAAAAAAAAAAAAAABAwQCBf/EACkRAQACAgEDAgUFAQAAAAAAAAABEQIDEgQhURNBIjEycfEFobHB8BX/2gAMAwEAAhEDEQA/AN4oiICIiAiIgIiICIiAiIgIiICIiAiIgIiICIiAiIgIiICIiAiIgIiICIiAiIgIiIC1huv5RmZLRxNmliicHOeY3lhNnta4ktIJ0Wm9jcYg2K2erBnpm22vpzCXaEjTpRSWvoPA2ja0jAji5QCgwzJuU6ymaHRVDp2jF0NS8y3IJ0msnGk9rr3Fy57eDa20Z7m7l2KsjMkd2uadCWJ+D4ngXLHjpuCMCCCCVpfJGV30shoatu9ujIZibNYBbRxIxZb5rtVragBbJN8kglbW0uMjeC9gvaoj0heJ/ERiWm3BdyF17ZxiYuFEZzjNZNsovJknKUdTDFUxOuyRoc06jjsI2EG4I2EEL1qpeIiICIiAiIgIiICIiAiIgIiICIiAiIgIiICIiAiIgIiICIiAiIgKDgoogw/PnM2KvYLkxzMB3uZouRt0Xj6bL7OexFzfSGU56yiecnzyuj0RgAbtdGdW9OwOgbGwOrhCwxaunHtusezhzXgqzC6WIOdDI2SMkA2LXBxab/OY7RsWnXyEAib8Iq/m1DueZ7OopmxEvfTyvAeHG+9lxsZW4C2Ju4bRygLoFrri61RRZmUUT3NI0Tvj2gTluk2zi5oZfAgNtZwuSLG62LkSTB0R/VnRF9dgS0HHj0b9Kpx2RM1CycJiFzREVrgREQEREBERAREQEREBERAREQEREBERAREQEREBERAREQEREBeeurY4WGWaRkbBrc9waB0lYtuiZ7NydGGs0XVD/mNOIY3x3gYniA2nmK09X1lTWO06uVzjiNE2sL8QGDeZthzoNp5V3W6GE6LRLJfUQ1rWn03BwH7q15nhn3UZQMe8ipgiaPmROPDccdJ7+DcWtYWIGPGvRk/c2rpmNLYWRNGoSHe3EH9lrS4fvWKvuT9zCrb86WDl4ch6fmIMMyNnJWUwcAySVrrFzai0ow2i77tOOrVyK8wbpdbG97mwx8Ml2MTsMdWEvLZZO7cwmP1mMfuOP4heaTcqqNlTF0tePViuYwxieVd03NU8DN2WpFtKiY7mL2Y/xKY7tsv2cO2d7tTTbklUdVRB074P9JXifuN1uyopvSl/IukPYN3B+3Jv+M73aiN3Pjyce2Pu1ZJ9xzKV+C+lI499kH8peWTcfyoNTad3NMf9TAljIn7ubtmTuuY+7QbuL/s8dq73axn4pMqeSj6Jm/iq8W5PlIa4mdsxBkke7iPpUB6JT7tVRu4x+Yu7b/jWLO3K8p7IWdszvVI7leVPIN7aPvQZeN3GLzI9t/xqPx4Q+aHtv+NYS/cwyqPqt+aaH8Xqi3c4yt5jJ2tP71BsBm7dBtpXdEgPtaFWbu2Um2nm6DGfaQsDg3N8p7aNw55IPeKZ+5vlO1xRntYPzoM9+Oui8hUdUX51D47KLzef/D/Otay7nmVQCfg+TokgPqEi8ozFyltyfP6IPsKDaZ3bKTZTzdJZ+BKDdrpNtNN0Fn4kLVhzHyj9nz+gvLNmlXt15Pquinkd/laUG4492ihOuCoHMIT/ADApnbs9BbCGpJ+7D71abizVrT/4+q6aWYe1i9L8ya/Zk+fsndyDZVZu2xD+qonuw1vlYzHmGkreN26XzGPm38+3Q/Ba6lzTrm4HJ1V0U0rvY1Ujm1WDE5Pqh/8Aln/Ig3XkPdio5bipjfTcTr78w8l4xpA87bcqzrJWWKepbp088crdpY8OtyEDEHkK5GcFGlndG4PZI5j9ha4tcOZzSCOtB2Mi54zc3WK6m0RM4VEYIBEmElv2ZRjf74d0Ldea2dVNXx75BJwgAXxOsJYycLPZfDEHEXBtgUF8REQEREBWbO3L7KGmkqX42wY3x5D81v4nkBV5WkN2PKbqitjoR82K2F7DSc0OcSRfZZvJY8aDDaWeSqqHVc7i6R7i7HjvbStsAtYDULcgW5NzzNgBra2Zt3HGFpHzW+U5zs4hjtw0/BSSMOkyIX1Yyg4DVgWWWTOz1yrYNErWgWAtvIsOS0KDe6LnybPjKg+tAfvMPsjCt8+euUzcmuI5pCOjABB0mi5idntlD7Rfr8q5S/pxlEf+Rf6big6fUCVzB8YOU26sou9R9rVA7o+VftF3oR+7USOnrqYLl/4xcq/aDvRj92phuiZV+0H+hH7tKHT6LmL4xsq/aDvQj92ojdGyr9oO9CL3akdOIuY/jHyt9oO9CL3amG6Rlbz89nF7tB00i5qj3TcrD66DzxRH+Wqg3UsredN7KL8iDpFFzk3dSyt5yzsovyKqN1rKg+nCeeNv4WQdDlRC55+OHKf/AMfpiPvAqse7NlPydIeeKT8JgoodAotAfHRlLyNJ2Uvv1UZu1V+2ClPMyUfzSpG+0WjG7ttXYXpIL8hePVdT/HdU+ZRek9BvBar3ac83QNbk6neWySt0pntwLIjcBgOxz7HHWAP2gVYvjvqfMovTf3LXWXsqSVlRPVSDhyuLiAcGi2i1o22DQB0KBfc0c0xO3wqo4MIvotvo75bAuc76MYOGGJIOoDG9ZRzloIGGGKKOXZoMjZvV+VxFnc4DliEYrK4iNjZJQwABkbbRRBowBtZkYAAF3W51lORNzGR/CnmAA+cyACQi2kCHTvtG0gtIIGmRxKrZu16++c0RjMsEragPe57Y2RAnBjL6LeQAk2/7YAYL3Zt5cloqiOph+e04gkgSMNtKJ37Jt0EA6wFt3JuadDCRAImXka5heBv8mi+7NLwiWzGaVwNCNlwb2JAK1vnhkcx3l/WRvMU58ZzXaLZhcmwdZuHE9nEuen6nDdOUY+38Gccav3dH5HykyohiqIzdkjGvbx2cL2I2EaiOMFe5aY3D85f6zJzzgAZouS5G/M5tJwcPvPK3K0rQJkREBc4V9Tv+UK6YEnhP0Rx6bzb/ACnrXQ2UZtCKaTxY3u9FpP4LnXNJmnNx3qGg8zLOPqKmIRM13bGpcnaDWMtEdEAE71ibYEk6Ws4Y8/Hh6WwEaiwc0dtn3uPH/t1VaouW2MYebOUyoOa7Hhga7cDVqtt5+tSP0vHHo8vPxYetVXFUippFqWi/x27PoHjx+lxWHRfkUggdtcw6r/JHlv8AT5uax13w9CgSlIt43Up/suxPi/f48ebDlVM0H7MG39RyC30+O55sOU+1RUUm5W92SWG/yNNt10zTxWvwsdvWNVsZfgKDzWk/uzL6+Pm9fUroicYOUrP8AQeZ0n93j5b7Ob1p+j9P5lSdgzXb7vH6leAFbc4MoOhibvTQ6aWRkMLTqMkhsCeQWJ57DaonjjFymJymahSObkGyhpNv6pvJb6HP6lD9GqbzGlt9xvH9zi9fWrvFuaxujvPWVT5yLmZspaGu4o2WsG32G/ONmNZKnnpah9FUSGTQmbC5ziT/AFzXPppWOOOi4NLHMJOiS2x1hYen6/RvynHD2ac9GzGLt7hm1TeY03UOW/0Ob18WMW5t0/mNN/vo/wD1+NhzY8ivamC38YZueXlZTm7Ti9qKn2218lvoc/UOPCjLm3TH6lT2+85ptpcjNejjr14cqv7lSco4wc8vLG/0Tpjroor22Tza7G+wbbdfJjMMz6TzNvbzcnLz9XKsgCqNThj4PUy8/uxubNCkP1Qc4nm47eNxY+peY5l0nmr+id/EeOTo6Vlb1BoThj4T6ufli7cyaTzaXtub+05T6J5LxkzLpNXg8uvXvw47ePxcLm5cFlYUkienj4PVz8ta51ZvU9PAJGRTNe57GNL5InNxBc64a4kmzSOf10M08jslD5Xta4BwaNIF1ja7ja9j85usEcive6a75KmbxyOPUyw/zFU8z2f0XDDSdJjy/Nv/AAhVRjHqUunOfSu/mynM6X/02KQsDnhxYA4SSMYJC6aG1O2wJ3qobg0aR4IxwtfJJJKqzSxxDJXkAf1b2Ryu0NP6JF4QcSDwrX1k4fkjLVREyWFlG3hOgeHzPIjjdHS08LgGM4UlnxOtYtBFscVGsdNPfwqofKD+qHyUA5N6Z84ffLl4f/N3bNuWVVF9pn+o/DXl1WvDGO9/ZeKnKtNG4jfXTyMIG90oZJaz5HlktQ8BjLOlIsHNdZvLZWDKl6l1U+RrW+EOvotcX6A3pkY4RAu7gaWrAnba6rNaAA1oAAwAAsAOIAalTkXq9L+n4aJ5XMz/AL2YtvVZbO3yhgGa2UnUtZTSk6O9zMD+RjjoTfwly6opH3C5PzihtU1DNQcb+m0PPrK6bzUrd+p6ebykUb+l7A4+1JippsibiJX5FBRUOlpztk0aKsP9hKOthH4rR+YrflIr2xkkOH3XDHqW7M8v/Y1V9W9m/NhcdS0xmc0NkiFrfKPHPfSAPrXWPzhzn9M/ZsMKV5UyketzzFJykKmKlKCBKgpgFMAgkDVNoqZQQQsgCiUChBZWXOm7BS1YaXCmqYpngC53tp4RHNhzC52K9gKey5zxjPGcZ93WGXHKJZXTV8UkQnZK10ZGlpgjRttJOy22+paqrKsVldJNHiySenERseFDRHfJpcfol+gwHaX21gr3zZo0ji470W6RuWse5rSRt0L2GrYFc6HJ8cLdGNlsGtuSXOLW30QXOJNhc2F7C5414/SfpEaNk5cr/Ntuzq4yxqIehLoSpbr2mBFxVNymJUpQSBVGqUBVAEEpCAKJQICkIVQqUoMG3UG/JUx/tHjraD+BUuZh/orOR7x/Ff8AFe/dJg0qRr/EmY48zmvZ7XNVlzDlvFMy+LZNLmD2AD1scqo7bWie+j7SyQhSlTqUq5lSqlKFVVKUoQwTPCO1S0+NGzr0nNPqAW89yibSydScjCzoY9zB6mhaSzzPysH3T/mH+63HuNE/B0F+OXq356w7Pql6er6IbCCKIRcrVuziozNS1MI1vieG/e0To+uy0DkqoEctwXWa9klzxGxNulrguj1oHOygFLXSx46Je5rRbDReN+YeYAlvOEGwCqb15MjVW+QRPvjo6J+83gm/Pa/SvW5b4m4t5kxU0pFQspioKXIoqCigKCioICIhUIRCqBU2qqEBQJRxUhKASpSUcVKEEwSyiFEoJVEIooIXUES6ASpbqJKlugtuctHv1LURAXJjJaON7LPYPSaAtdZj1QEzmbJGYcrmcIfwl62rpLT+V4TRVr9EYRyB7BqvG7hBo/dJb0FU7O2UZNGn4scsGwyVBSRyhzWvabtcA5p4wRcHqKjdXsqJXmnKruK8c7lEphhGdcl6kDxY2i3KS5/scFvncpg0cn0vKzS9NxePU5c7V0xlmkewXL3WYOPU1g6RZdS5rUYhgiiGpjGsHM0Bo9iw5TcvUwisYhe0RFDsWs92PIznNirGYWtFI63zeFpQuPJpFw53tWzF58oUTJ4pIJW6TJGlrhxgixx2HlQaQzNyyA/eHm2+HAHAtkGFjz4DnDeNZoVr7OnNOTJ8obi8ONopXYb63XoOOpszQDhgHAEjibdci53sLQyodY6hIdR++NbXcurjtt0atldpZd2qZ+KGUlylL15BWxuAcJYyDqIe0g9N1SfWx+Wj7Rner7ZalcA9Q01bHZQi8vF2jO9S/CUPnEXas70sqV10001ajlOHziLtWd6iMpQ+cRdqzvSypXTSUbq1jKEXl4u0Z3qcV0flo+0Z3pZUrnGqwVoZWx+Wj7Rneq7coR+Vj7RneloqXrkcqemrfUZSjBxlj7RveqQypD5xF2rO9RcFSuhcmkra3KkPl4u1Z3o7KUXlo+0Z3pZUroHqJerYzKUXl4u0Z3qDspReWj7RnepsqVw3xR3xWn4Uh8vF2jO9PhWHy8XaM71FwVK6l6hpq1/CsPl4u0Z3oMqw+Xi7RnellSuZcpS5W12VIvLR9ozvVM5Xh8vF2jO9LKldC5YdujZK042VbRwouDJyxk4H91xPQ8nYr78LReXi7RneoSZShcC10sRBBBBewggixBx1WXOURMU7wmccoliGZmVbt8GceE27o+VutzecEk8x5FkpctcZaojSTDe5AW30ontcCQAdTrfSFwDfXr22V8yfnWx4Al4DtpsSw8otct5j1lca9lfDks26bnnj7snkkWOZzZS0IywHhyXA5G/Sd+A5TyJW5yRNB0DvjtgAIHS4j2XWLOe+eTSddznEAAA48TWgbOT2qNmyKqE6dM3cr7ud5INRXQDRu2M767i4HzP4y09BXTVFHotAWAblmafgsOm9vyklnP5MOCwc1z0l2yy2O0LO2IoiIkREQeTKmToqiN0M0Yex2tp5DcEHWCCAQRiCAQtTZ17l0gJkprSgXOi4iObm08GyfvaPStyKBCDl2vzUnjsHwygnHhQuwtrGkBY9C8JyDIb8F3J8m5dWugadYCp+BM8UdSDllubkviP7GTuUTm9Lq3p/Yydy6mFGzxR1KIpWeKOpByv+jk3kZOxk7kdkCUfqnDnik7l1T4O3xR1KO8t4gg5R+BHg4tI543BQ+CjtA9Fy6w3ocSlMDfFCDlP4PNsAOo6upSS0BsRweo9y6u8FZ4o6goGjj8RvUEHIxyZa+I6ipBRf9DSfUuu/Ao/Eb1BRFIzxR1IORhkt51MeeaJ59gU3wLL5Cfk/o8v5V1x4M3xQpTRs8UdSDkj4Hl8hN/d5e5PgSbzaf+7y/lXWpoGeKOpPAGeKOpByaMg1Gyln7CT8qj+j1T5rP2EncushQs8UdSj4GzxQg5OGbdV5rP2Lx+Cic2arzSbsnrrDwRnihR8EbxBByYc26rzSfsX9yj+jdV5pP2MncusvBG8QUfBm8QRDk4Zr1Z+qTdk/uUzc0as/VJuzcPausPB28QTeG8SJco/ofWD6pN0RuPsUW5o1h+qT9k/uXV28jiUd6HEg5oyRubV0xF4TG3xpPaGjHoNltnM7c5hpLPI05LYvdieYeKOQdN1n4YOJRsgkhiDRYBVERAREQEREBERAREQEREBERAREQEREBERAREQEREBERAREQEREBERAREQEREBERAREQEREBERAREQEREBERA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46001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1E60A1E4262B4792517F6CDAEDFDA2" ma:contentTypeVersion="15" ma:contentTypeDescription="Create a new document." ma:contentTypeScope="" ma:versionID="98a59a9d3bb2cccaa321b57464245048">
  <xsd:schema xmlns:xsd="http://www.w3.org/2001/XMLSchema" xmlns:xs="http://www.w3.org/2001/XMLSchema" xmlns:p="http://schemas.microsoft.com/office/2006/metadata/properties" xmlns:ns3="9f9091da-c104-4f3b-8cdb-94f5b8becec8" xmlns:ns4="6163c13c-5fef-4204-93cd-f15e72b8bf0c" targetNamespace="http://schemas.microsoft.com/office/2006/metadata/properties" ma:root="true" ma:fieldsID="0c307346996737176e3136ff38aa6f80" ns3:_="" ns4:_="">
    <xsd:import namespace="9f9091da-c104-4f3b-8cdb-94f5b8becec8"/>
    <xsd:import namespace="6163c13c-5fef-4204-93cd-f15e72b8bf0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091da-c104-4f3b-8cdb-94f5b8becec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63c13c-5fef-4204-93cd-f15e72b8bf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f9091da-c104-4f3b-8cdb-94f5b8becec8" xsi:nil="true"/>
  </documentManagement>
</p:properties>
</file>

<file path=customXml/itemProps1.xml><?xml version="1.0" encoding="utf-8"?>
<ds:datastoreItem xmlns:ds="http://schemas.openxmlformats.org/officeDocument/2006/customXml" ds:itemID="{60B207FC-F497-4F08-9D63-0D97313DC2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091da-c104-4f3b-8cdb-94f5b8becec8"/>
    <ds:schemaRef ds:uri="6163c13c-5fef-4204-93cd-f15e72b8bf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46E811-DCE5-4F9A-A4D7-9CFF4667799B}">
  <ds:schemaRefs>
    <ds:schemaRef ds:uri="http://schemas.microsoft.com/sharepoint/v3/contenttype/forms"/>
  </ds:schemaRefs>
</ds:datastoreItem>
</file>

<file path=customXml/itemProps3.xml><?xml version="1.0" encoding="utf-8"?>
<ds:datastoreItem xmlns:ds="http://schemas.openxmlformats.org/officeDocument/2006/customXml" ds:itemID="{816B96B6-431C-4D71-A809-48D8F95BC5E3}">
  <ds:schemaRefs>
    <ds:schemaRef ds:uri="http://schemas.microsoft.com/office/2006/documentManagement/types"/>
    <ds:schemaRef ds:uri="http://purl.org/dc/dcmitype/"/>
    <ds:schemaRef ds:uri="9f9091da-c104-4f3b-8cdb-94f5b8becec8"/>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6163c13c-5fef-4204-93cd-f15e72b8bf0c"/>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Slipstream</Template>
  <TotalTime>4371</TotalTime>
  <Words>1999</Words>
  <Application>Microsoft Office PowerPoint</Application>
  <PresentationFormat>On-screen Show (4:3)</PresentationFormat>
  <Paragraphs>319</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Georgia</vt:lpstr>
      <vt:lpstr>Monotype Corsiva</vt:lpstr>
      <vt:lpstr>Times New Roman</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Vwilliams</dc:creator>
  <cp:lastModifiedBy>cconnolly</cp:lastModifiedBy>
  <cp:revision>107</cp:revision>
  <cp:lastPrinted>2018-09-05T12:14:10Z</cp:lastPrinted>
  <dcterms:created xsi:type="dcterms:W3CDTF">2016-04-22T09:43:08Z</dcterms:created>
  <dcterms:modified xsi:type="dcterms:W3CDTF">2023-07-03T11:36:31Z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0x0101006D1E60A1E4262B4792517F6CDAEDFDA2</vt:lpwstr>
  </property>
</Properties>
</file>