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3" r:id="rId5"/>
    <p:sldId id="260" r:id="rId6"/>
    <p:sldId id="282" r:id="rId7"/>
    <p:sldId id="261" r:id="rId8"/>
    <p:sldId id="266" r:id="rId9"/>
    <p:sldId id="268" r:id="rId10"/>
    <p:sldId id="284" r:id="rId11"/>
    <p:sldId id="281" r:id="rId12"/>
    <p:sldId id="271" r:id="rId13"/>
    <p:sldId id="283" r:id="rId14"/>
    <p:sldId id="272" r:id="rId15"/>
    <p:sldId id="273" r:id="rId16"/>
    <p:sldId id="274" r:id="rId17"/>
    <p:sldId id="276" r:id="rId18"/>
    <p:sldId id="278" r:id="rId19"/>
    <p:sldId id="279" r:id="rId2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008C"/>
    <a:srgbClr val="808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144" autoAdjust="0"/>
  </p:normalViewPr>
  <p:slideViewPr>
    <p:cSldViewPr>
      <p:cViewPr>
        <p:scale>
          <a:sx n="83" d="100"/>
          <a:sy n="83" d="100"/>
        </p:scale>
        <p:origin x="-444"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90"/>
    </p:cViewPr>
  </p:sorterViewPr>
  <p:notesViewPr>
    <p:cSldViewPr>
      <p:cViewPr varScale="1">
        <p:scale>
          <a:sx n="62" d="100"/>
          <a:sy n="62" d="100"/>
        </p:scale>
        <p:origin x="324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568" tIns="45784" rIns="91568" bIns="45784" rtlCol="0"/>
          <a:lstStyle>
            <a:lvl1pPr algn="l">
              <a:defRPr sz="1200">
                <a:latin typeface="Arial" panose="020B0604020202020204" pitchFamily="34" charset="0"/>
              </a:defRPr>
            </a:lvl1pPr>
          </a:lstStyle>
          <a:p>
            <a:pPr>
              <a:defRPr/>
            </a:pPr>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568" tIns="45784" rIns="91568" bIns="45784" rtlCol="0"/>
          <a:lstStyle>
            <a:lvl1pPr algn="r">
              <a:defRPr sz="1200">
                <a:latin typeface="Arial" panose="020B0604020202020204" pitchFamily="34" charset="0"/>
              </a:defRPr>
            </a:lvl1pPr>
          </a:lstStyle>
          <a:p>
            <a:pPr>
              <a:defRPr/>
            </a:pPr>
            <a:fld id="{998884CF-C22E-4441-AE78-DD6884C9F684}" type="datetimeFigureOut">
              <a:rPr lang="en-GB"/>
              <a:pPr>
                <a:defRPr/>
              </a:pPr>
              <a:t>08/05/2018</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568" tIns="45784" rIns="91568" bIns="45784" rtlCol="0" anchor="ctr"/>
          <a:lstStyle/>
          <a:p>
            <a:pPr lvl="0"/>
            <a:endParaRPr lang="en-GB" noProof="0" dirty="0" smtClean="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568" tIns="45784" rIns="91568" bIns="4578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8475"/>
          </a:xfrm>
          <a:prstGeom prst="rect">
            <a:avLst/>
          </a:prstGeom>
        </p:spPr>
        <p:txBody>
          <a:bodyPr vert="horz" lIns="91568" tIns="45784" rIns="91568" bIns="45784" rtlCol="0" anchor="b"/>
          <a:lstStyle>
            <a:lvl1pPr algn="l">
              <a:defRPr sz="1200">
                <a:latin typeface="Arial" panose="020B0604020202020204" pitchFamily="34" charset="0"/>
              </a:defRPr>
            </a:lvl1pPr>
          </a:lstStyle>
          <a:p>
            <a:pPr>
              <a:defRPr/>
            </a:pPr>
            <a:endParaRPr lang="en-GB"/>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wrap="square" lIns="91568" tIns="45784" rIns="91568" bIns="45784" numCol="1" anchor="b" anchorCtr="0" compatLnSpc="1">
            <a:prstTxWarp prst="textNoShape">
              <a:avLst/>
            </a:prstTxWarp>
          </a:bodyPr>
          <a:lstStyle>
            <a:lvl1pPr algn="r">
              <a:defRPr sz="1200"/>
            </a:lvl1pPr>
          </a:lstStyle>
          <a:p>
            <a:pPr>
              <a:defRPr/>
            </a:pPr>
            <a:fld id="{5C8BF3E1-5A85-4AC1-A514-8B92611513C1}" type="slidenum">
              <a:rPr lang="en-GB"/>
              <a:pPr>
                <a:defRPr/>
              </a:pPr>
              <a:t>‹#›</a:t>
            </a:fld>
            <a:endParaRPr lang="en-GB"/>
          </a:p>
        </p:txBody>
      </p:sp>
    </p:spTree>
    <p:extLst>
      <p:ext uri="{BB962C8B-B14F-4D97-AF65-F5344CB8AC3E}">
        <p14:creationId xmlns:p14="http://schemas.microsoft.com/office/powerpoint/2010/main" val="671337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5604" name="Slide Number Placeholder 3"/>
          <p:cNvSpPr>
            <a:spLocks noGrp="1"/>
          </p:cNvSpPr>
          <p:nvPr>
            <p:ph type="sldNum" sz="quarter" idx="5"/>
          </p:nvPr>
        </p:nvSpPr>
        <p:spPr bwMode="auto">
          <a:noFill/>
          <a:ln>
            <a:miter lim="800000"/>
            <a:headEnd/>
            <a:tailEnd/>
          </a:ln>
        </p:spPr>
        <p:txBody>
          <a:bodyPr/>
          <a:lstStyle/>
          <a:p>
            <a:fld id="{5056B5E9-EA44-4F5E-AD7E-B308E3570B87}"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Change 4 life website – very informative.</a:t>
            </a:r>
          </a:p>
        </p:txBody>
      </p:sp>
      <p:sp>
        <p:nvSpPr>
          <p:cNvPr id="36868" name="Slide Number Placeholder 3"/>
          <p:cNvSpPr>
            <a:spLocks noGrp="1"/>
          </p:cNvSpPr>
          <p:nvPr>
            <p:ph type="sldNum" sz="quarter" idx="5"/>
          </p:nvPr>
        </p:nvSpPr>
        <p:spPr bwMode="auto">
          <a:noFill/>
          <a:ln>
            <a:miter lim="800000"/>
            <a:headEnd/>
            <a:tailEnd/>
          </a:ln>
        </p:spPr>
        <p:txBody>
          <a:bodyPr/>
          <a:lstStyle/>
          <a:p>
            <a:fld id="{7C79F02F-3B47-4364-9E02-30BD1A7C9C9C}" type="slidenum">
              <a:rPr lang="en-GB" altLang="en-US" smtClean="0"/>
              <a:pPr/>
              <a:t>11</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690" indent="-171690" eaLnBrk="1" fontAlgn="auto" hangingPunct="1">
              <a:spcBef>
                <a:spcPts val="0"/>
              </a:spcBef>
              <a:spcAft>
                <a:spcPts val="0"/>
              </a:spcAft>
              <a:buFont typeface="Arial" panose="020B0604020202020204" pitchFamily="34" charset="0"/>
              <a:buChar char="•"/>
              <a:defRPr/>
            </a:pPr>
            <a:r>
              <a:rPr lang="en-GB" dirty="0" smtClean="0"/>
              <a:t>The brain is undergoing major ‘restructuring’ and ‘rewiring’ and sleep is important for it to recover.</a:t>
            </a:r>
          </a:p>
          <a:p>
            <a:pPr marL="171690" indent="-171690" eaLnBrk="1" fontAlgn="auto" hangingPunct="1">
              <a:spcBef>
                <a:spcPts val="0"/>
              </a:spcBef>
              <a:spcAft>
                <a:spcPts val="0"/>
              </a:spcAft>
              <a:buFont typeface="Arial" panose="020B0604020202020204" pitchFamily="34" charset="0"/>
              <a:buChar char="•"/>
              <a:defRPr/>
            </a:pPr>
            <a:r>
              <a:rPr lang="en-GB" dirty="0" smtClean="0"/>
              <a:t>It is important to have a good bedtime routine, where children can ‘wind down’ and relax before going to bed.</a:t>
            </a:r>
          </a:p>
          <a:p>
            <a:pPr marL="171690" indent="-171690" eaLnBrk="1" fontAlgn="auto" hangingPunct="1">
              <a:spcBef>
                <a:spcPts val="0"/>
              </a:spcBef>
              <a:spcAft>
                <a:spcPts val="0"/>
              </a:spcAft>
              <a:buFont typeface="Arial" panose="020B0604020202020204" pitchFamily="34" charset="0"/>
              <a:buChar char="•"/>
              <a:defRPr/>
            </a:pPr>
            <a:r>
              <a:rPr lang="en-GB" dirty="0" smtClean="0"/>
              <a:t>Limit the use of TVs, mobile phones or computers during the evening</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There's no magical number of hours of sleep that all children in a particular age group need. </a:t>
            </a:r>
            <a:r>
              <a:rPr lang="en-GB" dirty="0" smtClean="0">
                <a:latin typeface="Arial" panose="020B0604020202020204" pitchFamily="34" charset="0"/>
                <a:cs typeface="Arial" panose="020B0604020202020204" pitchFamily="34" charset="0"/>
              </a:rPr>
              <a:t>Millpond Children’s Sleep Clinic recommend:</a:t>
            </a:r>
          </a:p>
          <a:p>
            <a:pPr eaLnBrk="1" fontAlgn="auto" hangingPunct="1">
              <a:spcBef>
                <a:spcPts val="0"/>
              </a:spcBef>
              <a:spcAft>
                <a:spcPts val="0"/>
              </a:spcAft>
              <a:defRPr/>
            </a:pPr>
            <a:r>
              <a:rPr lang="en-GB" b="1" dirty="0" smtClean="0"/>
              <a:t>1 week - </a:t>
            </a:r>
            <a:r>
              <a:rPr lang="en-GB" dirty="0" smtClean="0"/>
              <a:t>daytime: 8 hours / night time: 8.5 hours </a:t>
            </a:r>
          </a:p>
          <a:p>
            <a:pPr eaLnBrk="1" fontAlgn="auto" hangingPunct="1">
              <a:spcBef>
                <a:spcPts val="0"/>
              </a:spcBef>
              <a:spcAft>
                <a:spcPts val="0"/>
              </a:spcAft>
              <a:defRPr/>
            </a:pPr>
            <a:r>
              <a:rPr lang="en-GB" b="1" dirty="0" smtClean="0"/>
              <a:t>4 weeks – </a:t>
            </a:r>
            <a:r>
              <a:rPr lang="en-GB" dirty="0" smtClean="0"/>
              <a:t>daytime: 6.75 hours / night time: 8.75 hours  </a:t>
            </a:r>
          </a:p>
          <a:p>
            <a:pPr eaLnBrk="1" fontAlgn="auto" hangingPunct="1">
              <a:spcBef>
                <a:spcPts val="0"/>
              </a:spcBef>
              <a:spcAft>
                <a:spcPts val="0"/>
              </a:spcAft>
              <a:defRPr/>
            </a:pPr>
            <a:r>
              <a:rPr lang="en-GB" b="1" dirty="0" smtClean="0"/>
              <a:t>3 months - </a:t>
            </a:r>
            <a:r>
              <a:rPr lang="en-GB" dirty="0" smtClean="0"/>
              <a:t>daytime: 5 hours / night time: 10 hours </a:t>
            </a:r>
          </a:p>
          <a:p>
            <a:pPr eaLnBrk="1" fontAlgn="auto" hangingPunct="1">
              <a:spcBef>
                <a:spcPts val="0"/>
              </a:spcBef>
              <a:spcAft>
                <a:spcPts val="0"/>
              </a:spcAft>
              <a:defRPr/>
            </a:pPr>
            <a:r>
              <a:rPr lang="en-GB" b="1" dirty="0" smtClean="0"/>
              <a:t>6 months - </a:t>
            </a:r>
            <a:r>
              <a:rPr lang="en-GB" dirty="0" smtClean="0"/>
              <a:t>daytime: 4 hours / night time: 10 hours </a:t>
            </a:r>
          </a:p>
          <a:p>
            <a:pPr eaLnBrk="1" fontAlgn="auto" hangingPunct="1">
              <a:spcBef>
                <a:spcPts val="0"/>
              </a:spcBef>
              <a:spcAft>
                <a:spcPts val="0"/>
              </a:spcAft>
              <a:defRPr/>
            </a:pPr>
            <a:r>
              <a:rPr lang="en-GB" b="1" dirty="0" smtClean="0"/>
              <a:t>9 months - </a:t>
            </a:r>
            <a:r>
              <a:rPr lang="en-GB" dirty="0" smtClean="0"/>
              <a:t>daytime: 2.75 hours  /night time: 11.25 hours  </a:t>
            </a:r>
          </a:p>
          <a:p>
            <a:pPr eaLnBrk="1" fontAlgn="auto" hangingPunct="1">
              <a:spcBef>
                <a:spcPts val="0"/>
              </a:spcBef>
              <a:spcAft>
                <a:spcPts val="0"/>
              </a:spcAft>
              <a:defRPr/>
            </a:pPr>
            <a:r>
              <a:rPr lang="en-GB" b="1" dirty="0" smtClean="0"/>
              <a:t>12 months - </a:t>
            </a:r>
            <a:r>
              <a:rPr lang="en-GB" dirty="0" smtClean="0"/>
              <a:t>daytime: 2.5 hours / night time: 11.5 hours  </a:t>
            </a:r>
          </a:p>
          <a:p>
            <a:pPr eaLnBrk="1" fontAlgn="auto" hangingPunct="1">
              <a:spcBef>
                <a:spcPts val="0"/>
              </a:spcBef>
              <a:spcAft>
                <a:spcPts val="0"/>
              </a:spcAft>
              <a:defRPr/>
            </a:pPr>
            <a:r>
              <a:rPr lang="en-GB" b="1" dirty="0" smtClean="0"/>
              <a:t>2 years - </a:t>
            </a:r>
            <a:r>
              <a:rPr lang="en-GB" dirty="0" smtClean="0"/>
              <a:t>daytime: 1.25 hours / night time: 11.75 hours</a:t>
            </a:r>
            <a:r>
              <a:rPr lang="en-GB" b="1" dirty="0" smtClean="0"/>
              <a:t> </a:t>
            </a:r>
            <a:r>
              <a:rPr lang="en-GB" dirty="0" smtClean="0"/>
              <a:t> </a:t>
            </a:r>
          </a:p>
          <a:p>
            <a:pPr eaLnBrk="1" fontAlgn="auto" hangingPunct="1">
              <a:spcBef>
                <a:spcPts val="0"/>
              </a:spcBef>
              <a:spcAft>
                <a:spcPts val="0"/>
              </a:spcAft>
              <a:defRPr/>
            </a:pPr>
            <a:r>
              <a:rPr lang="en-GB" b="1" dirty="0" smtClean="0"/>
              <a:t>3 years - </a:t>
            </a:r>
            <a:r>
              <a:rPr lang="en-GB" dirty="0" smtClean="0"/>
              <a:t>daytime: 1 hour / night time: 11 hours </a:t>
            </a:r>
          </a:p>
          <a:p>
            <a:pPr eaLnBrk="1" fontAlgn="auto" hangingPunct="1">
              <a:spcBef>
                <a:spcPts val="0"/>
              </a:spcBef>
              <a:spcAft>
                <a:spcPts val="0"/>
              </a:spcAft>
              <a:defRPr/>
            </a:pPr>
            <a:r>
              <a:rPr lang="en-GB" b="1" dirty="0" smtClean="0">
                <a:latin typeface="Arial" panose="020B0604020202020204" pitchFamily="34" charset="0"/>
                <a:cs typeface="Arial" panose="020B0604020202020204" pitchFamily="34" charset="0"/>
              </a:rPr>
              <a:t>4 years - </a:t>
            </a:r>
            <a:r>
              <a:rPr lang="en-GB" dirty="0" smtClean="0">
                <a:latin typeface="Arial" panose="020B0604020202020204" pitchFamily="34" charset="0"/>
                <a:cs typeface="Arial" panose="020B0604020202020204" pitchFamily="34" charset="0"/>
              </a:rPr>
              <a:t>11.5 hours  </a:t>
            </a:r>
          </a:p>
          <a:p>
            <a:pPr eaLnBrk="1" fontAlgn="auto" hangingPunct="1">
              <a:spcBef>
                <a:spcPts val="0"/>
              </a:spcBef>
              <a:spcAft>
                <a:spcPts val="0"/>
              </a:spcAft>
              <a:defRPr/>
            </a:pPr>
            <a:r>
              <a:rPr lang="en-GB" b="1" dirty="0" smtClean="0">
                <a:latin typeface="Arial" panose="020B0604020202020204" pitchFamily="34" charset="0"/>
                <a:cs typeface="Arial" panose="020B0604020202020204" pitchFamily="34" charset="0"/>
              </a:rPr>
              <a:t>5 years - </a:t>
            </a:r>
            <a:r>
              <a:rPr lang="en-GB" dirty="0" smtClean="0">
                <a:latin typeface="Arial" panose="020B0604020202020204" pitchFamily="34" charset="0"/>
                <a:cs typeface="Arial" panose="020B0604020202020204" pitchFamily="34" charset="0"/>
              </a:rPr>
              <a:t>11 hours </a:t>
            </a:r>
          </a:p>
          <a:p>
            <a:pPr eaLnBrk="1" fontAlgn="auto" hangingPunct="1">
              <a:spcBef>
                <a:spcPts val="0"/>
              </a:spcBef>
              <a:spcAft>
                <a:spcPts val="0"/>
              </a:spcAft>
              <a:defRPr/>
            </a:pPr>
            <a:r>
              <a:rPr lang="en-GB" b="1" dirty="0" smtClean="0">
                <a:latin typeface="Arial" panose="020B0604020202020204" pitchFamily="34" charset="0"/>
                <a:cs typeface="Arial" panose="020B0604020202020204" pitchFamily="34" charset="0"/>
              </a:rPr>
              <a:t>6 years - </a:t>
            </a:r>
            <a:r>
              <a:rPr lang="en-GB" dirty="0" smtClean="0">
                <a:latin typeface="Arial" panose="020B0604020202020204" pitchFamily="34" charset="0"/>
                <a:cs typeface="Arial" panose="020B0604020202020204" pitchFamily="34" charset="0"/>
              </a:rPr>
              <a:t>10.75 hours    </a:t>
            </a:r>
          </a:p>
          <a:p>
            <a:pPr eaLnBrk="1" fontAlgn="auto" hangingPunct="1">
              <a:spcBef>
                <a:spcPts val="0"/>
              </a:spcBef>
              <a:spcAft>
                <a:spcPts val="0"/>
              </a:spcAft>
              <a:defRPr/>
            </a:pPr>
            <a:r>
              <a:rPr lang="en-GB" b="1" dirty="0" smtClean="0">
                <a:latin typeface="Arial" panose="020B0604020202020204" pitchFamily="34" charset="0"/>
                <a:cs typeface="Arial" panose="020B0604020202020204" pitchFamily="34" charset="0"/>
              </a:rPr>
              <a:t>7 years - </a:t>
            </a:r>
            <a:r>
              <a:rPr lang="en-GB" dirty="0" smtClean="0">
                <a:latin typeface="Arial" panose="020B0604020202020204" pitchFamily="34" charset="0"/>
                <a:cs typeface="Arial" panose="020B0604020202020204" pitchFamily="34" charset="0"/>
              </a:rPr>
              <a:t>10.5 hours </a:t>
            </a:r>
          </a:p>
          <a:p>
            <a:pPr eaLnBrk="1" fontAlgn="auto" hangingPunct="1">
              <a:spcBef>
                <a:spcPts val="0"/>
              </a:spcBef>
              <a:spcAft>
                <a:spcPts val="0"/>
              </a:spcAft>
              <a:defRPr/>
            </a:pPr>
            <a:r>
              <a:rPr lang="en-GB" b="1" dirty="0" smtClean="0">
                <a:latin typeface="Arial" panose="020B0604020202020204" pitchFamily="34" charset="0"/>
                <a:cs typeface="Arial" panose="020B0604020202020204" pitchFamily="34" charset="0"/>
              </a:rPr>
              <a:t>8 years - </a:t>
            </a:r>
            <a:r>
              <a:rPr lang="en-GB" dirty="0" smtClean="0">
                <a:latin typeface="Arial" panose="020B0604020202020204" pitchFamily="34" charset="0"/>
                <a:cs typeface="Arial" panose="020B0604020202020204" pitchFamily="34" charset="0"/>
              </a:rPr>
              <a:t>10.25 hours </a:t>
            </a:r>
          </a:p>
          <a:p>
            <a:pPr eaLnBrk="1" fontAlgn="auto" hangingPunct="1">
              <a:spcBef>
                <a:spcPts val="0"/>
              </a:spcBef>
              <a:spcAft>
                <a:spcPts val="0"/>
              </a:spcAft>
              <a:defRPr/>
            </a:pPr>
            <a:r>
              <a:rPr lang="en-GB" b="1" dirty="0" smtClean="0">
                <a:latin typeface="Arial" panose="020B0604020202020204" pitchFamily="34" charset="0"/>
                <a:cs typeface="Arial" panose="020B0604020202020204" pitchFamily="34" charset="0"/>
              </a:rPr>
              <a:t>9 years - </a:t>
            </a:r>
            <a:r>
              <a:rPr lang="en-GB" dirty="0" smtClean="0">
                <a:latin typeface="Arial" panose="020B0604020202020204" pitchFamily="34" charset="0"/>
                <a:cs typeface="Arial" panose="020B0604020202020204" pitchFamily="34" charset="0"/>
              </a:rPr>
              <a:t>10 hours </a:t>
            </a:r>
          </a:p>
          <a:p>
            <a:pPr eaLnBrk="1" fontAlgn="auto" hangingPunct="1">
              <a:spcBef>
                <a:spcPts val="0"/>
              </a:spcBef>
              <a:spcAft>
                <a:spcPts val="0"/>
              </a:spcAft>
              <a:defRPr/>
            </a:pPr>
            <a:r>
              <a:rPr lang="en-GB" b="1" dirty="0" smtClean="0">
                <a:latin typeface="Arial" panose="020B0604020202020204" pitchFamily="34" charset="0"/>
                <a:cs typeface="Arial" panose="020B0604020202020204" pitchFamily="34" charset="0"/>
              </a:rPr>
              <a:t>10 years - </a:t>
            </a:r>
            <a:r>
              <a:rPr lang="en-GB" dirty="0" smtClean="0">
                <a:latin typeface="Arial" panose="020B0604020202020204" pitchFamily="34" charset="0"/>
                <a:cs typeface="Arial" panose="020B0604020202020204" pitchFamily="34" charset="0"/>
              </a:rPr>
              <a:t>9.75 hours </a:t>
            </a:r>
          </a:p>
          <a:p>
            <a:pPr eaLnBrk="1" fontAlgn="auto" hangingPunct="1">
              <a:spcBef>
                <a:spcPts val="0"/>
              </a:spcBef>
              <a:spcAft>
                <a:spcPts val="0"/>
              </a:spcAft>
              <a:defRPr/>
            </a:pPr>
            <a:r>
              <a:rPr lang="en-GB" b="1" dirty="0" smtClean="0">
                <a:latin typeface="Arial" panose="020B0604020202020204" pitchFamily="34" charset="0"/>
                <a:cs typeface="Arial" panose="020B0604020202020204" pitchFamily="34" charset="0"/>
              </a:rPr>
              <a:t>11 years - </a:t>
            </a:r>
            <a:r>
              <a:rPr lang="en-GB" dirty="0" smtClean="0">
                <a:latin typeface="Arial" panose="020B0604020202020204" pitchFamily="34" charset="0"/>
                <a:cs typeface="Arial" panose="020B0604020202020204" pitchFamily="34" charset="0"/>
              </a:rPr>
              <a:t>9.5 hours </a:t>
            </a:r>
          </a:p>
          <a:p>
            <a:pPr eaLnBrk="1" fontAlgn="auto" hangingPunct="1">
              <a:spcBef>
                <a:spcPts val="0"/>
              </a:spcBef>
              <a:spcAft>
                <a:spcPts val="0"/>
              </a:spcAft>
              <a:defRPr/>
            </a:pPr>
            <a:r>
              <a:rPr lang="en-GB" b="1" dirty="0" smtClean="0">
                <a:latin typeface="Arial" panose="020B0604020202020204" pitchFamily="34" charset="0"/>
                <a:cs typeface="Arial" panose="020B0604020202020204" pitchFamily="34" charset="0"/>
              </a:rPr>
              <a:t>12 years - </a:t>
            </a:r>
            <a:r>
              <a:rPr lang="en-GB" dirty="0" smtClean="0">
                <a:latin typeface="Arial" panose="020B0604020202020204" pitchFamily="34" charset="0"/>
                <a:cs typeface="Arial" panose="020B0604020202020204" pitchFamily="34" charset="0"/>
              </a:rPr>
              <a:t>9.25 hours </a:t>
            </a:r>
          </a:p>
          <a:p>
            <a:pPr eaLnBrk="1" fontAlgn="auto" hangingPunct="1">
              <a:spcBef>
                <a:spcPts val="0"/>
              </a:spcBef>
              <a:spcAft>
                <a:spcPts val="0"/>
              </a:spcAft>
              <a:defRPr/>
            </a:pPr>
            <a:r>
              <a:rPr lang="en-GB" b="1" dirty="0" smtClean="0">
                <a:cs typeface="Arial" panose="020B0604020202020204" pitchFamily="34" charset="0"/>
              </a:rPr>
              <a:t>13 years - </a:t>
            </a:r>
            <a:r>
              <a:rPr lang="en-GB" dirty="0" smtClean="0">
                <a:cs typeface="Arial" panose="020B0604020202020204" pitchFamily="34" charset="0"/>
              </a:rPr>
              <a:t>9.25 hours </a:t>
            </a:r>
          </a:p>
          <a:p>
            <a:pPr eaLnBrk="1" fontAlgn="auto" hangingPunct="1">
              <a:spcBef>
                <a:spcPts val="0"/>
              </a:spcBef>
              <a:spcAft>
                <a:spcPts val="0"/>
              </a:spcAft>
              <a:defRPr/>
            </a:pPr>
            <a:r>
              <a:rPr lang="en-GB" b="1" dirty="0" smtClean="0">
                <a:cs typeface="Arial" panose="020B0604020202020204" pitchFamily="34" charset="0"/>
              </a:rPr>
              <a:t>14 years - </a:t>
            </a:r>
            <a:r>
              <a:rPr lang="en-GB" dirty="0" smtClean="0">
                <a:cs typeface="Arial" panose="020B0604020202020204" pitchFamily="34" charset="0"/>
              </a:rPr>
              <a:t>9 hours </a:t>
            </a:r>
          </a:p>
          <a:p>
            <a:pPr eaLnBrk="1" fontAlgn="auto" hangingPunct="1">
              <a:spcBef>
                <a:spcPts val="0"/>
              </a:spcBef>
              <a:spcAft>
                <a:spcPts val="0"/>
              </a:spcAft>
              <a:defRPr/>
            </a:pPr>
            <a:r>
              <a:rPr lang="en-GB" b="1" dirty="0" smtClean="0">
                <a:cs typeface="Arial" panose="020B0604020202020204" pitchFamily="34" charset="0"/>
              </a:rPr>
              <a:t>15 years - </a:t>
            </a:r>
            <a:r>
              <a:rPr lang="en-GB" dirty="0" smtClean="0">
                <a:cs typeface="Arial" panose="020B0604020202020204" pitchFamily="34" charset="0"/>
              </a:rPr>
              <a:t>8.75 hours </a:t>
            </a:r>
          </a:p>
          <a:p>
            <a:pPr eaLnBrk="1" fontAlgn="auto" hangingPunct="1">
              <a:spcBef>
                <a:spcPts val="0"/>
              </a:spcBef>
              <a:spcAft>
                <a:spcPts val="0"/>
              </a:spcAft>
              <a:defRPr/>
            </a:pPr>
            <a:r>
              <a:rPr lang="en-GB" b="1" dirty="0" smtClean="0">
                <a:cs typeface="Arial" panose="020B0604020202020204" pitchFamily="34" charset="0"/>
              </a:rPr>
              <a:t>16 years -</a:t>
            </a:r>
            <a:r>
              <a:rPr lang="en-GB" dirty="0" smtClean="0">
                <a:cs typeface="Arial" panose="020B0604020202020204" pitchFamily="34" charset="0"/>
              </a:rPr>
              <a:t> 8.5 hours </a:t>
            </a:r>
            <a:endParaRPr lang="en-GB" dirty="0"/>
          </a:p>
        </p:txBody>
      </p:sp>
      <p:sp>
        <p:nvSpPr>
          <p:cNvPr id="38916" name="Slide Number Placeholder 3"/>
          <p:cNvSpPr>
            <a:spLocks noGrp="1"/>
          </p:cNvSpPr>
          <p:nvPr>
            <p:ph type="sldNum" sz="quarter" idx="5"/>
          </p:nvPr>
        </p:nvSpPr>
        <p:spPr bwMode="auto">
          <a:noFill/>
          <a:ln>
            <a:miter lim="800000"/>
            <a:headEnd/>
            <a:tailEnd/>
          </a:ln>
        </p:spPr>
        <p:txBody>
          <a:bodyPr/>
          <a:lstStyle/>
          <a:p>
            <a:fld id="{BDBA1EE8-3469-440B-8B36-01FEDB1FB151}" type="slidenum">
              <a:rPr lang="en-GB" altLang="en-US" smtClean="0"/>
              <a:pPr/>
              <a:t>12</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C8BF3E1-5A85-4AC1-A514-8B92611513C1}" type="slidenum">
              <a:rPr lang="en-GB" smtClean="0"/>
              <a:pPr>
                <a:defRPr/>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You can indicate this on the Health Questionnaire.</a:t>
            </a:r>
          </a:p>
        </p:txBody>
      </p:sp>
      <p:sp>
        <p:nvSpPr>
          <p:cNvPr id="39940" name="Slide Number Placeholder 3"/>
          <p:cNvSpPr>
            <a:spLocks noGrp="1"/>
          </p:cNvSpPr>
          <p:nvPr>
            <p:ph type="sldNum" sz="quarter" idx="5"/>
          </p:nvPr>
        </p:nvSpPr>
        <p:spPr bwMode="auto">
          <a:noFill/>
          <a:ln>
            <a:miter lim="800000"/>
            <a:headEnd/>
            <a:tailEnd/>
          </a:ln>
        </p:spPr>
        <p:txBody>
          <a:bodyPr/>
          <a:lstStyle/>
          <a:p>
            <a:fld id="{DC032101-A50F-4633-99ED-0F3AB5BF4070}" type="slidenum">
              <a:rPr lang="en-GB" altLang="en-US" smtClean="0"/>
              <a:pPr/>
              <a:t>14</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It is the parents responsibility to check expiry dates and keep the school updated with any changes to the health care plan.</a:t>
            </a:r>
          </a:p>
        </p:txBody>
      </p:sp>
      <p:sp>
        <p:nvSpPr>
          <p:cNvPr id="40964" name="Slide Number Placeholder 3"/>
          <p:cNvSpPr>
            <a:spLocks noGrp="1"/>
          </p:cNvSpPr>
          <p:nvPr>
            <p:ph type="sldNum" sz="quarter" idx="5"/>
          </p:nvPr>
        </p:nvSpPr>
        <p:spPr bwMode="auto">
          <a:noFill/>
          <a:ln>
            <a:miter lim="800000"/>
            <a:headEnd/>
            <a:tailEnd/>
          </a:ln>
        </p:spPr>
        <p:txBody>
          <a:bodyPr/>
          <a:lstStyle/>
          <a:p>
            <a:fld id="{41CA5566-10F9-4041-87A3-8C9081B87CA2}" type="slidenum">
              <a:rPr lang="en-GB" smtClean="0"/>
              <a:pPr/>
              <a:t>15</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b="1" smtClean="0"/>
              <a:t>Chickenpox</a:t>
            </a:r>
            <a:r>
              <a:rPr lang="en-GB" altLang="en-US" smtClean="0"/>
              <a:t> (medically known as varicella) is caused by a virus called the varicella-zoster virus. It's spread quickly and easily through the coughs and sneezes of someone who is infected.</a:t>
            </a:r>
          </a:p>
          <a:p>
            <a:pPr eaLnBrk="1" hangingPunct="1">
              <a:spcBef>
                <a:spcPct val="0"/>
              </a:spcBef>
            </a:pPr>
            <a:r>
              <a:rPr lang="en-GB" altLang="en-US" smtClean="0"/>
              <a:t>Chickenpox is most infectious from one to two days before the rash starts, until all the blisters have crusted over (usually five to six days after the start of the rash). </a:t>
            </a:r>
          </a:p>
          <a:p>
            <a:pPr eaLnBrk="1" hangingPunct="1">
              <a:spcBef>
                <a:spcPct val="0"/>
              </a:spcBef>
            </a:pPr>
            <a:endParaRPr lang="en-GB" altLang="en-US" smtClean="0"/>
          </a:p>
          <a:p>
            <a:pPr eaLnBrk="1" hangingPunct="1">
              <a:spcBef>
                <a:spcPct val="0"/>
              </a:spcBef>
            </a:pPr>
            <a:r>
              <a:rPr lang="en-GB" altLang="en-US" b="1" smtClean="0"/>
              <a:t>A threadworm infection is usually passed from person to person as a result of poor personal hygiene. </a:t>
            </a:r>
            <a:endParaRPr lang="en-GB" altLang="en-US" smtClean="0"/>
          </a:p>
          <a:p>
            <a:pPr eaLnBrk="1" hangingPunct="1">
              <a:spcBef>
                <a:spcPct val="0"/>
              </a:spcBef>
            </a:pPr>
            <a:r>
              <a:rPr lang="en-GB" altLang="en-US" smtClean="0"/>
              <a:t>A female threadworm can lay thousands of tiny eggs around the anus or vagina. While laying eggs, the female threadworm also releases a mucus that causes itching.</a:t>
            </a:r>
          </a:p>
          <a:p>
            <a:pPr eaLnBrk="1" hangingPunct="1">
              <a:spcBef>
                <a:spcPct val="0"/>
              </a:spcBef>
            </a:pPr>
            <a:r>
              <a:rPr lang="en-GB" altLang="en-US" smtClean="0"/>
              <a:t>Scratching the anus or vagina, or wiping them after going to the toilet, can result in the eggs becoming stuck on your fingertips or under your fingernails.</a:t>
            </a:r>
          </a:p>
          <a:p>
            <a:pPr eaLnBrk="1" hangingPunct="1">
              <a:spcBef>
                <a:spcPct val="0"/>
              </a:spcBef>
            </a:pPr>
            <a:endParaRPr lang="en-GB" altLang="en-US" smtClean="0"/>
          </a:p>
          <a:p>
            <a:pPr eaLnBrk="1" hangingPunct="1">
              <a:spcBef>
                <a:spcPct val="0"/>
              </a:spcBef>
            </a:pPr>
            <a:endParaRPr lang="en-GB" alt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C8FE66E9-21F2-4BDD-8F6E-BA959D9A837C}" type="slidenum">
              <a:rPr lang="en-GB" altLang="en-US" smtClean="0"/>
              <a:pPr/>
              <a:t>16</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smtClean="0"/>
              <a:t>Head lice are tiny wingless insects that live in human hair. </a:t>
            </a:r>
          </a:p>
          <a:p>
            <a:pPr marL="171690" indent="-171690" eaLnBrk="1" fontAlgn="auto" hangingPunct="1">
              <a:spcBef>
                <a:spcPts val="0"/>
              </a:spcBef>
              <a:spcAft>
                <a:spcPts val="0"/>
              </a:spcAft>
              <a:buFont typeface="Arial" panose="020B0604020202020204" pitchFamily="34" charset="0"/>
              <a:buChar char="•"/>
              <a:defRPr/>
            </a:pPr>
            <a:r>
              <a:rPr lang="en-GB" dirty="0" smtClean="0"/>
              <a:t>Head lice are grey-brown in colour, the size of a pinhead when hatched and of a sesame seed when fully grown. </a:t>
            </a:r>
          </a:p>
          <a:p>
            <a:pPr marL="171690" indent="-171690" eaLnBrk="1" fontAlgn="auto" hangingPunct="1">
              <a:spcBef>
                <a:spcPts val="0"/>
              </a:spcBef>
              <a:spcAft>
                <a:spcPts val="0"/>
              </a:spcAft>
              <a:buFont typeface="Arial" panose="020B0604020202020204" pitchFamily="34" charset="0"/>
              <a:buChar char="•"/>
              <a:defRPr/>
            </a:pPr>
            <a:r>
              <a:rPr lang="en-GB" dirty="0" smtClean="0"/>
              <a:t>They cannot fly, jump or swim and are spread by head-to-head contact, climbing from the hair of an infected person to the hair of someone else.</a:t>
            </a:r>
          </a:p>
          <a:p>
            <a:pPr marL="171690" indent="-171690" eaLnBrk="1" fontAlgn="auto" hangingPunct="1">
              <a:spcBef>
                <a:spcPts val="0"/>
              </a:spcBef>
              <a:spcAft>
                <a:spcPts val="0"/>
              </a:spcAft>
              <a:buFont typeface="Arial" panose="020B0604020202020204" pitchFamily="34" charset="0"/>
              <a:buChar char="•"/>
              <a:defRPr/>
            </a:pPr>
            <a:r>
              <a:rPr lang="en-GB" dirty="0" smtClean="0"/>
              <a:t>A head lice infestation is not the result of dirty hair or poor hygiene. Head lice can affect all types of hair, irrespective of its condition and length.</a:t>
            </a:r>
          </a:p>
          <a:p>
            <a:pPr marL="171690" indent="-171690" eaLnBrk="1" fontAlgn="auto" hangingPunct="1">
              <a:spcBef>
                <a:spcPts val="0"/>
              </a:spcBef>
              <a:spcAft>
                <a:spcPts val="0"/>
              </a:spcAft>
              <a:buFont typeface="Arial" panose="020B0604020202020204" pitchFamily="34" charset="0"/>
              <a:buChar char="•"/>
              <a:defRPr/>
            </a:pPr>
            <a:r>
              <a:rPr lang="en-GB" dirty="0" smtClean="0"/>
              <a:t>Head lice only affect humans and cannot be passed on to animals or be caught from them</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b="1" dirty="0" smtClean="0"/>
              <a:t>Treating head lice</a:t>
            </a:r>
          </a:p>
          <a:p>
            <a:pPr eaLnBrk="1" fontAlgn="auto" hangingPunct="1">
              <a:spcBef>
                <a:spcPts val="0"/>
              </a:spcBef>
              <a:spcAft>
                <a:spcPts val="0"/>
              </a:spcAft>
              <a:defRPr/>
            </a:pPr>
            <a:r>
              <a:rPr lang="en-GB" dirty="0" smtClean="0"/>
              <a:t>Usually, head lice can be treated effectively using medicated lotions or by wet combing, using a specially designed head lice comb. </a:t>
            </a:r>
          </a:p>
          <a:p>
            <a:pPr eaLnBrk="1" fontAlgn="auto" hangingPunct="1">
              <a:spcBef>
                <a:spcPts val="0"/>
              </a:spcBef>
              <a:spcAft>
                <a:spcPts val="0"/>
              </a:spcAft>
              <a:defRPr/>
            </a:pPr>
            <a:r>
              <a:rPr lang="en-GB" dirty="0" smtClean="0"/>
              <a:t>Wet combing can be used without medicated lotions, but needs to be done regularly and can take a long time to do thoroughly.  </a:t>
            </a:r>
          </a:p>
          <a:p>
            <a:pPr eaLnBrk="1" fontAlgn="auto" hangingPunct="1">
              <a:spcBef>
                <a:spcPts val="0"/>
              </a:spcBef>
              <a:spcAft>
                <a:spcPts val="0"/>
              </a:spcAft>
              <a:defRPr/>
            </a:pPr>
            <a:r>
              <a:rPr lang="en-GB" dirty="0" smtClean="0"/>
              <a:t>Medicated lotion or spray can be used as an alternative. However, no medicated treatment is 100% effective. Your pharmacist will be able to recommend an over-the-counter lotion or spray.</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b="1" dirty="0" smtClean="0"/>
              <a:t>Preventing head lice</a:t>
            </a:r>
          </a:p>
          <a:p>
            <a:pPr eaLnBrk="1" fontAlgn="auto" hangingPunct="1">
              <a:spcBef>
                <a:spcPts val="0"/>
              </a:spcBef>
              <a:spcAft>
                <a:spcPts val="0"/>
              </a:spcAft>
              <a:defRPr/>
            </a:pPr>
            <a:r>
              <a:rPr lang="en-GB" dirty="0" smtClean="0"/>
              <a:t>It's difficult to prevent a head lice infestation. Regular detection combing – such as on a weekly basis – is the best way to find new lice quickly.</a:t>
            </a:r>
          </a:p>
          <a:p>
            <a:pPr eaLnBrk="1" fontAlgn="auto" hangingPunct="1">
              <a:spcBef>
                <a:spcPts val="0"/>
              </a:spcBef>
              <a:spcAft>
                <a:spcPts val="0"/>
              </a:spcAft>
              <a:defRPr/>
            </a:pPr>
            <a:r>
              <a:rPr lang="en-GB" dirty="0" smtClean="0"/>
              <a:t>Medicated lotions and sprays do not prevent head lice infestations and should only be used if a live louse has been found on yours or your child’s head.</a:t>
            </a:r>
          </a:p>
          <a:p>
            <a:pPr eaLnBrk="1" fontAlgn="auto" hangingPunct="1">
              <a:spcBef>
                <a:spcPts val="0"/>
              </a:spcBef>
              <a:spcAft>
                <a:spcPts val="0"/>
              </a:spcAft>
              <a:defRPr/>
            </a:pPr>
            <a:r>
              <a:rPr lang="en-GB" dirty="0" smtClean="0"/>
              <a:t>Lice can become resistant to lotions/sprays</a:t>
            </a:r>
          </a:p>
          <a:p>
            <a:pPr eaLnBrk="1" fontAlgn="auto" hangingPunct="1">
              <a:spcBef>
                <a:spcPts val="0"/>
              </a:spcBef>
              <a:spcAft>
                <a:spcPts val="0"/>
              </a:spcAft>
              <a:defRPr/>
            </a:pPr>
            <a:endParaRPr lang="en-GB"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90686727-7371-404C-A09A-70C210E67AD5}" type="slidenum">
              <a:rPr lang="en-GB" altLang="en-US" smtClean="0"/>
              <a:pPr/>
              <a:t>17</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b="1" dirty="0" smtClean="0"/>
              <a:t>Family Information Service - </a:t>
            </a:r>
            <a:r>
              <a:rPr lang="en-GB" altLang="en-US" dirty="0" smtClean="0"/>
              <a:t>The Buckinghamshire Family Information Service website is all you need to help you find local childcare, services, activities and events.</a:t>
            </a:r>
          </a:p>
        </p:txBody>
      </p:sp>
      <p:sp>
        <p:nvSpPr>
          <p:cNvPr id="44036" name="Slide Number Placeholder 3"/>
          <p:cNvSpPr>
            <a:spLocks noGrp="1"/>
          </p:cNvSpPr>
          <p:nvPr>
            <p:ph type="sldNum" sz="quarter" idx="5"/>
          </p:nvPr>
        </p:nvSpPr>
        <p:spPr bwMode="auto">
          <a:noFill/>
          <a:ln>
            <a:miter lim="800000"/>
            <a:headEnd/>
            <a:tailEnd/>
          </a:ln>
        </p:spPr>
        <p:txBody>
          <a:bodyPr/>
          <a:lstStyle/>
          <a:p>
            <a:fld id="{4D6E7031-92DE-4D0D-840F-4320414215F4}" type="slidenum">
              <a:rPr lang="en-GB" altLang="en-US" smtClean="0"/>
              <a:pPr/>
              <a:t>18</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dirty="0" smtClean="0"/>
              <a:t>You can contact us at any time for advice/support.</a:t>
            </a:r>
          </a:p>
          <a:p>
            <a:pPr eaLnBrk="1" hangingPunct="1">
              <a:spcBef>
                <a:spcPct val="0"/>
              </a:spcBef>
            </a:pPr>
            <a:r>
              <a:rPr lang="en-GB" altLang="en-US" dirty="0" smtClean="0"/>
              <a:t>School also have our number</a:t>
            </a:r>
          </a:p>
        </p:txBody>
      </p:sp>
      <p:sp>
        <p:nvSpPr>
          <p:cNvPr id="45060" name="Slide Number Placeholder 3"/>
          <p:cNvSpPr>
            <a:spLocks noGrp="1"/>
          </p:cNvSpPr>
          <p:nvPr>
            <p:ph type="sldNum" sz="quarter" idx="5"/>
          </p:nvPr>
        </p:nvSpPr>
        <p:spPr bwMode="auto">
          <a:noFill/>
          <a:ln>
            <a:miter lim="800000"/>
            <a:headEnd/>
            <a:tailEnd/>
          </a:ln>
        </p:spPr>
        <p:txBody>
          <a:bodyPr/>
          <a:lstStyle/>
          <a:p>
            <a:fld id="{43BC05E3-605B-4CCC-BAAD-D5DB55B58A37}" type="slidenum">
              <a:rPr lang="en-GB" altLang="en-US" smtClean="0"/>
              <a:pPr/>
              <a:t>19</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SCPHN – usually referred to as the ‘School Nurse’. </a:t>
            </a:r>
          </a:p>
          <a:p>
            <a:pPr eaLnBrk="1" hangingPunct="1">
              <a:spcBef>
                <a:spcPct val="0"/>
              </a:spcBef>
            </a:pPr>
            <a:r>
              <a:rPr lang="en-GB" altLang="en-US" smtClean="0"/>
              <a:t>We are different from the school matrons who are based within a school.</a:t>
            </a:r>
          </a:p>
          <a:p>
            <a:pPr eaLnBrk="1" hangingPunct="1">
              <a:spcBef>
                <a:spcPct val="0"/>
              </a:spcBef>
            </a:pPr>
            <a:r>
              <a:rPr lang="en-GB" altLang="en-US" smtClean="0"/>
              <a:t>We are a team of nurses based in the community and are responsible for all the schools in our area – both primary &amp; secondary. </a:t>
            </a:r>
          </a:p>
          <a:p>
            <a:pPr eaLnBrk="1" hangingPunct="1">
              <a:spcBef>
                <a:spcPct val="0"/>
              </a:spcBef>
            </a:pPr>
            <a:endParaRPr lang="en-GB" alt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D0909ED9-BF40-4240-B1EC-8E3394AD53F1}" type="slidenum">
              <a:rPr lang="en-GB" altLang="en-US" smtClean="0"/>
              <a:pPr/>
              <a:t>2</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GB" altLang="en-US" dirty="0" smtClean="0"/>
              <a:t>The National Child Measurement Programme (NCMP) measures the weight and height of children in Reception class and Year 6.</a:t>
            </a:r>
          </a:p>
          <a:p>
            <a:pPr marL="171450" indent="-171450" eaLnBrk="1" hangingPunct="1">
              <a:spcBef>
                <a:spcPct val="0"/>
              </a:spcBef>
              <a:buFontTx/>
              <a:buChar char="•"/>
            </a:pPr>
            <a:r>
              <a:rPr lang="en-GB" altLang="en-US" dirty="0" smtClean="0"/>
              <a:t>This data can be used at a national level to support public health initiatives but also helps your local NHS to plan and provide better health services for the children in your area.</a:t>
            </a:r>
          </a:p>
          <a:p>
            <a:pPr marL="171450" indent="-171450" eaLnBrk="1" hangingPunct="1">
              <a:spcBef>
                <a:spcPct val="0"/>
              </a:spcBef>
              <a:buFontTx/>
              <a:buChar char="•"/>
            </a:pPr>
            <a:r>
              <a:rPr lang="en-GB" altLang="en-US" dirty="0" smtClean="0"/>
              <a:t>Every child measured is contributing to the national picture about how children are growing, therefore, the more children who participate, the clearer that picture will be. </a:t>
            </a:r>
          </a:p>
          <a:p>
            <a:pPr marL="171450" indent="-171450" eaLnBrk="1" hangingPunct="1">
              <a:spcBef>
                <a:spcPct val="0"/>
              </a:spcBef>
              <a:buFontTx/>
              <a:buChar char="•"/>
            </a:pPr>
            <a:r>
              <a:rPr lang="en-GB" altLang="en-US" dirty="0" smtClean="0"/>
              <a:t>Today, one in three children in the UK aged between 2 and 10 years is overweight. </a:t>
            </a:r>
          </a:p>
          <a:p>
            <a:pPr marL="171450" indent="-171450" eaLnBrk="1" hangingPunct="1">
              <a:spcBef>
                <a:spcPct val="0"/>
              </a:spcBef>
              <a:buFontTx/>
              <a:buChar char="•"/>
            </a:pPr>
            <a:r>
              <a:rPr lang="en-GB" altLang="en-US" dirty="0" smtClean="0"/>
              <a:t>Research shows that if your child is overweight now, they are more likely to grow up to be overweight as an adult. This can lead to health problems in later life, so this measurement is an important way of checking how your child is growing. </a:t>
            </a:r>
          </a:p>
          <a:p>
            <a:pPr marL="171450" indent="-171450" eaLnBrk="1" hangingPunct="1">
              <a:spcBef>
                <a:spcPct val="0"/>
              </a:spcBef>
              <a:buFontTx/>
              <a:buChar char="•"/>
            </a:pPr>
            <a:r>
              <a:rPr lang="en-GB" altLang="en-US" dirty="0" smtClean="0"/>
              <a:t>Parents will automatically be sent their child’s results in the post and depending on the results may receive a follow-up phone call from one of the team.</a:t>
            </a:r>
          </a:p>
          <a:p>
            <a:pPr marL="171450" indent="-171450" eaLnBrk="1" hangingPunct="1">
              <a:spcBef>
                <a:spcPct val="0"/>
              </a:spcBef>
              <a:buFontTx/>
              <a:buChar char="•"/>
            </a:pPr>
            <a:endParaRPr lang="en-GB" altLang="en-US" dirty="0" smtClean="0"/>
          </a:p>
          <a:p>
            <a:pPr marL="171450" indent="-171450" eaLnBrk="1" hangingPunct="1">
              <a:spcBef>
                <a:spcPct val="0"/>
              </a:spcBef>
              <a:buFontTx/>
              <a:buChar char="•"/>
            </a:pPr>
            <a:r>
              <a:rPr lang="en-GB" altLang="en-US" sz="1800" b="1" dirty="0" smtClean="0">
                <a:solidFill>
                  <a:srgbClr val="FF0000"/>
                </a:solidFill>
              </a:rPr>
              <a:t>Show pack (NCMP letter; results letter with change for life info etc)</a:t>
            </a:r>
            <a:endParaRPr lang="en-GB" altLang="en-US" sz="1800" b="1"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44EFB8F-0B94-4FE5-82D7-D99FE933EB46}" type="slidenum">
              <a:rPr lang="en-GB" altLang="en-US" smtClean="0"/>
              <a:pPr/>
              <a:t>3</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dirty="0" smtClean="0"/>
              <a:t>It’s best to register with a local optician so that your child’s eyes are checked regularly, as a child’s vision can change as they grow.</a:t>
            </a:r>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r>
              <a:rPr lang="en-GB" altLang="en-US" b="1" dirty="0" smtClean="0"/>
              <a:t>Optometrists - </a:t>
            </a:r>
            <a:r>
              <a:rPr lang="en-GB" altLang="en-US" dirty="0" smtClean="0"/>
              <a:t>specialise in giving glasses for long or short-sightedness. </a:t>
            </a:r>
          </a:p>
          <a:p>
            <a:pPr eaLnBrk="1" hangingPunct="1">
              <a:spcBef>
                <a:spcPct val="0"/>
              </a:spcBef>
            </a:pPr>
            <a:r>
              <a:rPr lang="en-GB" altLang="en-US" b="1" dirty="0" smtClean="0"/>
              <a:t>Opticians -</a:t>
            </a:r>
            <a:r>
              <a:rPr lang="en-GB" altLang="en-US" dirty="0" smtClean="0"/>
              <a:t> help choose glasses frames and fit glasses. </a:t>
            </a:r>
          </a:p>
          <a:p>
            <a:pPr eaLnBrk="1" hangingPunct="1">
              <a:spcBef>
                <a:spcPct val="0"/>
              </a:spcBef>
            </a:pPr>
            <a:r>
              <a:rPr lang="en-GB" altLang="en-US" b="1" dirty="0" err="1" smtClean="0"/>
              <a:t>Orthoptists</a:t>
            </a:r>
            <a:r>
              <a:rPr lang="en-GB" altLang="en-US" b="1" dirty="0" smtClean="0"/>
              <a:t> -</a:t>
            </a:r>
            <a:r>
              <a:rPr lang="en-GB" altLang="en-US" dirty="0" smtClean="0"/>
              <a:t> investigate children’s vision, diagnose and treat binocular vision defects (vision involving the use of both eyes) and eye movement abnormalities. </a:t>
            </a:r>
          </a:p>
          <a:p>
            <a:pPr eaLnBrk="1" hangingPunct="1">
              <a:spcBef>
                <a:spcPct val="0"/>
              </a:spcBef>
            </a:pPr>
            <a:r>
              <a:rPr lang="en-GB" altLang="en-US" b="1" dirty="0" smtClean="0"/>
              <a:t>Ophthalmologists -</a:t>
            </a:r>
            <a:r>
              <a:rPr lang="en-GB" altLang="en-US" dirty="0" smtClean="0"/>
              <a:t> diagnose and treat eye conditions, if necessary, using medication or surgery. </a:t>
            </a:r>
          </a:p>
          <a:p>
            <a:pPr eaLnBrk="1" hangingPunct="1">
              <a:spcBef>
                <a:spcPct val="0"/>
              </a:spcBef>
            </a:pPr>
            <a:endParaRPr lang="en-GB" alt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66760D77-3A22-47F0-B4BF-E284BE1585F2}" type="slidenum">
              <a:rPr lang="en-GB" altLang="en-US" smtClean="0"/>
              <a:pPr/>
              <a:t>4</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If you don’t have internet – please contact us as we can provide a paper copy</a:t>
            </a:r>
          </a:p>
        </p:txBody>
      </p:sp>
      <p:sp>
        <p:nvSpPr>
          <p:cNvPr id="28676" name="Slide Number Placeholder 3"/>
          <p:cNvSpPr>
            <a:spLocks noGrp="1"/>
          </p:cNvSpPr>
          <p:nvPr>
            <p:ph type="sldNum" sz="quarter" idx="5"/>
          </p:nvPr>
        </p:nvSpPr>
        <p:spPr bwMode="auto">
          <a:noFill/>
          <a:ln>
            <a:miter lim="800000"/>
            <a:headEnd/>
            <a:tailEnd/>
          </a:ln>
        </p:spPr>
        <p:txBody>
          <a:bodyPr/>
          <a:lstStyle/>
          <a:p>
            <a:fld id="{74FDA401-D40E-468E-865C-4A80C82969B4}" type="slidenum">
              <a:rPr lang="en-GB" altLang="en-US" smtClean="0"/>
              <a:pPr/>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690" indent="-171690" eaLnBrk="1" fontAlgn="auto" hangingPunct="1">
              <a:spcBef>
                <a:spcPts val="0"/>
              </a:spcBef>
              <a:spcAft>
                <a:spcPts val="0"/>
              </a:spcAft>
              <a:buFont typeface="Arial" panose="020B0604020202020204" pitchFamily="34" charset="0"/>
              <a:buChar char="•"/>
              <a:defRPr/>
            </a:pPr>
            <a:r>
              <a:rPr lang="en-GB" dirty="0" smtClean="0"/>
              <a:t>This is the website</a:t>
            </a:r>
            <a:r>
              <a:rPr lang="en-GB" baseline="0" dirty="0" smtClean="0"/>
              <a:t> you will be given to log into</a:t>
            </a:r>
          </a:p>
          <a:p>
            <a:pPr marL="171690" indent="-171690" eaLnBrk="1" fontAlgn="auto" hangingPunct="1">
              <a:spcBef>
                <a:spcPts val="0"/>
              </a:spcBef>
              <a:spcAft>
                <a:spcPts val="0"/>
              </a:spcAft>
              <a:buFont typeface="Arial" panose="020B0604020202020204" pitchFamily="34" charset="0"/>
              <a:buChar char="•"/>
              <a:defRPr/>
            </a:pPr>
            <a:r>
              <a:rPr lang="en-GB" dirty="0" smtClean="0"/>
              <a:t>You will have your own individual login details.</a:t>
            </a:r>
          </a:p>
          <a:p>
            <a:pPr marL="171690" indent="-171690" eaLnBrk="1" fontAlgn="auto" hangingPunct="1">
              <a:spcBef>
                <a:spcPts val="0"/>
              </a:spcBef>
              <a:spcAft>
                <a:spcPts val="0"/>
              </a:spcAft>
              <a:buFont typeface="Arial" panose="020B0604020202020204" pitchFamily="34" charset="0"/>
              <a:buChar char="•"/>
              <a:defRPr/>
            </a:pPr>
            <a:r>
              <a:rPr lang="en-GB" dirty="0" smtClean="0">
                <a:solidFill>
                  <a:srgbClr val="FF0000"/>
                </a:solidFill>
              </a:rPr>
              <a:t>The health questionnaire is on a secure website</a:t>
            </a:r>
            <a:endParaRPr lang="en-GB" dirty="0" smtClean="0"/>
          </a:p>
          <a:p>
            <a:pPr marL="171690" indent="-171690" eaLnBrk="1" fontAlgn="auto" hangingPunct="1">
              <a:spcBef>
                <a:spcPts val="0"/>
              </a:spcBef>
              <a:spcAft>
                <a:spcPts val="0"/>
              </a:spcAft>
              <a:buFont typeface="Arial" panose="020B0604020202020204" pitchFamily="34" charset="0"/>
              <a:buChar char="•"/>
              <a:defRPr/>
            </a:pPr>
            <a:r>
              <a:rPr lang="en-GB" dirty="0" smtClean="0"/>
              <a:t>School Nurse will analyse the data and identify any areas of need, with individuals and within schools. </a:t>
            </a:r>
          </a:p>
          <a:p>
            <a:pPr marL="171690" indent="-171690" eaLnBrk="1" fontAlgn="auto" hangingPunct="1">
              <a:spcBef>
                <a:spcPts val="0"/>
              </a:spcBef>
              <a:spcAft>
                <a:spcPts val="0"/>
              </a:spcAft>
              <a:buFont typeface="Arial" panose="020B0604020202020204" pitchFamily="34" charset="0"/>
              <a:buChar char="•"/>
              <a:defRPr/>
            </a:pPr>
            <a:r>
              <a:rPr lang="en-GB" dirty="0" smtClean="0"/>
              <a:t>We will contact you to discuss any issues or concerns you have raised. </a:t>
            </a:r>
          </a:p>
          <a:p>
            <a:pPr marL="171690" indent="-171690" eaLnBrk="1" fontAlgn="auto" hangingPunct="1">
              <a:spcBef>
                <a:spcPts val="0"/>
              </a:spcBef>
              <a:spcAft>
                <a:spcPts val="0"/>
              </a:spcAft>
              <a:buFont typeface="Arial" panose="020B0604020202020204" pitchFamily="34" charset="0"/>
              <a:buChar char="•"/>
              <a:defRPr/>
            </a:pPr>
            <a:r>
              <a:rPr lang="en-GB" dirty="0" smtClean="0"/>
              <a:t>We can work with schools to deliver targeted intervention </a:t>
            </a:r>
            <a:r>
              <a:rPr lang="en-GB" dirty="0" err="1" smtClean="0"/>
              <a:t>ie</a:t>
            </a:r>
            <a:r>
              <a:rPr lang="en-GB" dirty="0" smtClean="0"/>
              <a:t>. </a:t>
            </a:r>
            <a:r>
              <a:rPr lang="en-GB" dirty="0" err="1" smtClean="0"/>
              <a:t>Handwashing</a:t>
            </a:r>
            <a:r>
              <a:rPr lang="en-GB" dirty="0" smtClean="0"/>
              <a:t>/hygiene, or we can involve local services </a:t>
            </a:r>
            <a:r>
              <a:rPr lang="en-GB" dirty="0" err="1" smtClean="0"/>
              <a:t>ie</a:t>
            </a:r>
            <a:r>
              <a:rPr lang="en-GB" dirty="0" smtClean="0"/>
              <a:t>. bereavement etc.</a:t>
            </a:r>
          </a:p>
          <a:p>
            <a:pPr marL="171690" indent="-171690" eaLnBrk="1" fontAlgn="auto" hangingPunct="1">
              <a:spcBef>
                <a:spcPts val="0"/>
              </a:spcBef>
              <a:spcAft>
                <a:spcPts val="0"/>
              </a:spcAft>
              <a:buFont typeface="Arial" panose="020B0604020202020204" pitchFamily="34" charset="0"/>
              <a:buChar char="•"/>
              <a:defRPr/>
            </a:pPr>
            <a:r>
              <a:rPr lang="en-GB" dirty="0" smtClean="0"/>
              <a:t>There will be 2 other health questionnaires in Year 6, and Year 9 , which your child will complete in school.</a:t>
            </a:r>
          </a:p>
          <a:p>
            <a:endParaRPr lang="en-GB" dirty="0"/>
          </a:p>
        </p:txBody>
      </p:sp>
      <p:sp>
        <p:nvSpPr>
          <p:cNvPr id="4" name="Slide Number Placeholder 3"/>
          <p:cNvSpPr>
            <a:spLocks noGrp="1"/>
          </p:cNvSpPr>
          <p:nvPr>
            <p:ph type="sldNum" sz="quarter" idx="10"/>
          </p:nvPr>
        </p:nvSpPr>
        <p:spPr/>
        <p:txBody>
          <a:bodyPr/>
          <a:lstStyle/>
          <a:p>
            <a:pPr>
              <a:defRPr/>
            </a:pPr>
            <a:fld id="{5C8BF3E1-5A85-4AC1-A514-8B92611513C1}"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690" indent="-171690" eaLnBrk="1" fontAlgn="auto" hangingPunct="1">
              <a:spcBef>
                <a:spcPts val="0"/>
              </a:spcBef>
              <a:spcAft>
                <a:spcPts val="0"/>
              </a:spcAft>
              <a:buFontTx/>
              <a:buChar char="•"/>
              <a:defRPr/>
            </a:pPr>
            <a:r>
              <a:rPr lang="en-GB" altLang="en-US" dirty="0" smtClean="0"/>
              <a:t>Children should have had their pre-school boosters DTP &amp; MMR - check with their GP if unsure</a:t>
            </a:r>
          </a:p>
          <a:p>
            <a:pPr marL="171690" indent="-171690" eaLnBrk="1" fontAlgn="auto" hangingPunct="1">
              <a:spcBef>
                <a:spcPts val="0"/>
              </a:spcBef>
              <a:spcAft>
                <a:spcPts val="0"/>
              </a:spcAft>
              <a:buFontTx/>
              <a:buChar char="•"/>
              <a:defRPr/>
            </a:pPr>
            <a:r>
              <a:rPr lang="en-GB" altLang="en-US" dirty="0" smtClean="0"/>
              <a:t>Won’t need any more vaccinations until they reach secondary school.</a:t>
            </a:r>
          </a:p>
          <a:p>
            <a:pPr marL="171690" indent="-171690" eaLnBrk="1" fontAlgn="auto" hangingPunct="1">
              <a:spcBef>
                <a:spcPts val="0"/>
              </a:spcBef>
              <a:spcAft>
                <a:spcPts val="0"/>
              </a:spcAft>
              <a:buFontTx/>
              <a:buChar char="•"/>
              <a:defRPr/>
            </a:pPr>
            <a:endParaRPr lang="en-GB" altLang="en-US" dirty="0" smtClean="0"/>
          </a:p>
          <a:p>
            <a:pPr eaLnBrk="1" fontAlgn="auto" hangingPunct="1">
              <a:spcBef>
                <a:spcPts val="0"/>
              </a:spcBef>
              <a:spcAft>
                <a:spcPts val="0"/>
              </a:spcAft>
              <a:defRPr/>
            </a:pPr>
            <a:r>
              <a:rPr lang="en-GB" dirty="0" smtClean="0"/>
              <a:t>‘Vaccination’ and ‘immunisation’ are often used interchangeably but their meanings are not exactly the same.</a:t>
            </a:r>
          </a:p>
          <a:p>
            <a:pPr marL="171690" indent="-171690" eaLnBrk="1" fontAlgn="auto" hangingPunct="1">
              <a:spcBef>
                <a:spcPts val="0"/>
              </a:spcBef>
              <a:spcAft>
                <a:spcPts val="0"/>
              </a:spcAft>
              <a:buFontTx/>
              <a:buChar char="•"/>
              <a:defRPr/>
            </a:pPr>
            <a:endParaRPr lang="en-GB" altLang="en-US" dirty="0" smtClean="0"/>
          </a:p>
          <a:p>
            <a:pPr eaLnBrk="1" fontAlgn="auto" hangingPunct="1">
              <a:spcBef>
                <a:spcPts val="0"/>
              </a:spcBef>
              <a:spcAft>
                <a:spcPts val="0"/>
              </a:spcAft>
              <a:defRPr/>
            </a:pPr>
            <a:r>
              <a:rPr lang="en-GB" b="1" dirty="0" smtClean="0"/>
              <a:t>Vaccination</a:t>
            </a:r>
            <a:r>
              <a:rPr lang="en-GB" dirty="0" smtClean="0"/>
              <a:t> - is when an ‘inactivated’ vaccine is administered to you (usually by injection).</a:t>
            </a:r>
          </a:p>
          <a:p>
            <a:pPr eaLnBrk="1" fontAlgn="auto" hangingPunct="1">
              <a:spcBef>
                <a:spcPts val="0"/>
              </a:spcBef>
              <a:spcAft>
                <a:spcPts val="0"/>
              </a:spcAft>
              <a:defRPr/>
            </a:pPr>
            <a:r>
              <a:rPr lang="en-GB" b="1" dirty="0" smtClean="0"/>
              <a:t>Immunisation</a:t>
            </a:r>
            <a:r>
              <a:rPr lang="en-GB" dirty="0" smtClean="0"/>
              <a:t> - is what happens in your body </a:t>
            </a:r>
            <a:r>
              <a:rPr lang="en-GB" b="1" dirty="0" smtClean="0"/>
              <a:t>after</a:t>
            </a:r>
            <a:r>
              <a:rPr lang="en-GB" dirty="0" smtClean="0"/>
              <a:t> you have the vaccination. The vaccine stimulates your immune system so that it can recognise the disease and protect you from future infection (i.e. you become immune to the infection).</a:t>
            </a:r>
          </a:p>
          <a:p>
            <a:pPr eaLnBrk="1" fontAlgn="auto" hangingPunct="1">
              <a:spcBef>
                <a:spcPts val="0"/>
              </a:spcBef>
              <a:spcAft>
                <a:spcPts val="0"/>
              </a:spcAft>
              <a:defRPr/>
            </a:pPr>
            <a:r>
              <a:rPr lang="en-GB" altLang="en-US" b="1" dirty="0" smtClean="0"/>
              <a:t>Inoculation</a:t>
            </a:r>
            <a:r>
              <a:rPr lang="en-GB" altLang="en-US" dirty="0" smtClean="0"/>
              <a:t> – is when </a:t>
            </a:r>
            <a:r>
              <a:rPr lang="en-GB" dirty="0" smtClean="0"/>
              <a:t>a</a:t>
            </a:r>
            <a:r>
              <a:rPr lang="en-GB" baseline="0" dirty="0" smtClean="0"/>
              <a:t> ‘live’ vaccine is administered</a:t>
            </a:r>
            <a:endParaRPr lang="en-GB" altLang="en-US" dirty="0" smtClean="0"/>
          </a:p>
          <a:p>
            <a:endParaRPr lang="en-GB" sz="1200" b="1" dirty="0" smtClean="0"/>
          </a:p>
          <a:p>
            <a:pPr marL="171690" indent="-171690" eaLnBrk="1" fontAlgn="auto" hangingPunct="1">
              <a:spcBef>
                <a:spcPts val="0"/>
              </a:spcBef>
              <a:spcAft>
                <a:spcPts val="0"/>
              </a:spcAft>
              <a:buFont typeface="Arial" panose="020B0604020202020204" pitchFamily="34" charset="0"/>
              <a:buChar char="•"/>
              <a:defRPr/>
            </a:pPr>
            <a:r>
              <a:rPr lang="en-GB" dirty="0" smtClean="0"/>
              <a:t>The BCG vaccine (Bacillus </a:t>
            </a:r>
            <a:r>
              <a:rPr lang="en-GB" dirty="0" err="1" smtClean="0"/>
              <a:t>Calmette-Guérin</a:t>
            </a:r>
            <a:r>
              <a:rPr lang="en-GB" dirty="0" smtClean="0"/>
              <a:t> vaccine) protects against TB.</a:t>
            </a:r>
          </a:p>
          <a:p>
            <a:pPr marL="171690" indent="-171690" eaLnBrk="1" fontAlgn="auto" hangingPunct="1">
              <a:spcBef>
                <a:spcPts val="0"/>
              </a:spcBef>
              <a:spcAft>
                <a:spcPts val="0"/>
              </a:spcAft>
              <a:buFont typeface="Arial" panose="020B0604020202020204" pitchFamily="34" charset="0"/>
              <a:buChar char="•"/>
              <a:defRPr/>
            </a:pPr>
            <a:r>
              <a:rPr lang="en-GB" dirty="0" smtClean="0"/>
              <a:t>It's not given as part of the routine NHS childhood vaccination schedule unless a baby is thought to have an increased risk of coming into contact with TB.</a:t>
            </a:r>
          </a:p>
          <a:p>
            <a:pPr marL="171690" indent="-171690" eaLnBrk="1" fontAlgn="auto" hangingPunct="1">
              <a:spcBef>
                <a:spcPts val="0"/>
              </a:spcBef>
              <a:spcAft>
                <a:spcPts val="0"/>
              </a:spcAft>
              <a:buFont typeface="Arial" panose="020B0604020202020204" pitchFamily="34" charset="0"/>
              <a:buChar char="•"/>
              <a:defRPr/>
            </a:pPr>
            <a:r>
              <a:rPr lang="en-GB" dirty="0" smtClean="0"/>
              <a:t>Routine BCGs for school-aged children were stopped in Sept 2005</a:t>
            </a:r>
          </a:p>
          <a:p>
            <a:pPr marL="171690" indent="-171690" eaLnBrk="1" fontAlgn="auto" hangingPunct="1">
              <a:spcBef>
                <a:spcPts val="0"/>
              </a:spcBef>
              <a:spcAft>
                <a:spcPts val="0"/>
              </a:spcAft>
              <a:buFont typeface="Arial" panose="020B0604020202020204" pitchFamily="34" charset="0"/>
              <a:buChar char="•"/>
              <a:defRPr/>
            </a:pPr>
            <a:r>
              <a:rPr lang="en-GB" dirty="0" smtClean="0"/>
              <a:t>BCG vaccination may be recommended for older children who have an increased risk of developing TB, such as:</a:t>
            </a:r>
          </a:p>
          <a:p>
            <a:pPr eaLnBrk="1" fontAlgn="auto" hangingPunct="1">
              <a:spcBef>
                <a:spcPts val="0"/>
              </a:spcBef>
              <a:spcAft>
                <a:spcPts val="0"/>
              </a:spcAft>
              <a:defRPr/>
            </a:pPr>
            <a:r>
              <a:rPr lang="en-GB" dirty="0" smtClean="0"/>
              <a:t>             children who have recently arrived from countries with high levels of TB </a:t>
            </a:r>
          </a:p>
          <a:p>
            <a:pPr eaLnBrk="1" fontAlgn="auto" hangingPunct="1">
              <a:spcBef>
                <a:spcPts val="0"/>
              </a:spcBef>
              <a:spcAft>
                <a:spcPts val="0"/>
              </a:spcAft>
              <a:defRPr/>
            </a:pPr>
            <a:r>
              <a:rPr lang="en-GB" dirty="0" smtClean="0"/>
              <a:t>             children who have come into close contact with somebody infected with respiratory TB </a:t>
            </a:r>
          </a:p>
          <a:p>
            <a:pPr marL="171690" indent="-171690" eaLnBrk="1" fontAlgn="auto" hangingPunct="1">
              <a:spcBef>
                <a:spcPts val="0"/>
              </a:spcBef>
              <a:spcAft>
                <a:spcPts val="0"/>
              </a:spcAft>
              <a:buFont typeface="Arial" panose="020B0604020202020204" pitchFamily="34" charset="0"/>
              <a:buChar char="•"/>
              <a:defRPr/>
            </a:pPr>
            <a:endParaRPr lang="en-GB" dirty="0" smtClean="0"/>
          </a:p>
          <a:p>
            <a:pPr eaLnBrk="1" fontAlgn="auto" hangingPunct="1">
              <a:spcBef>
                <a:spcPts val="0"/>
              </a:spcBef>
              <a:spcAft>
                <a:spcPts val="0"/>
              </a:spcAft>
              <a:defRPr/>
            </a:pPr>
            <a:r>
              <a:rPr lang="en-GB" u="sng" dirty="0" smtClean="0"/>
              <a:t>Facts</a:t>
            </a:r>
          </a:p>
          <a:p>
            <a:pPr marL="171690" indent="-171690" eaLnBrk="1" fontAlgn="auto" hangingPunct="1">
              <a:spcBef>
                <a:spcPts val="0"/>
              </a:spcBef>
              <a:spcAft>
                <a:spcPts val="0"/>
              </a:spcAft>
              <a:buFont typeface="Arial" panose="020B0604020202020204" pitchFamily="34" charset="0"/>
              <a:buChar char="•"/>
              <a:defRPr/>
            </a:pPr>
            <a:r>
              <a:rPr lang="en-GB" dirty="0" smtClean="0"/>
              <a:t>BCG vaccination is rarely given to anyone over the age of 16 and never over the age of 35, because it doesn't work very well in adults.</a:t>
            </a:r>
          </a:p>
          <a:p>
            <a:pPr marL="171690" indent="-171690" eaLnBrk="1" fontAlgn="auto" hangingPunct="1">
              <a:spcBef>
                <a:spcPts val="0"/>
              </a:spcBef>
              <a:spcAft>
                <a:spcPts val="0"/>
              </a:spcAft>
              <a:buFont typeface="Arial" panose="020B0604020202020204" pitchFamily="34" charset="0"/>
              <a:buChar char="•"/>
              <a:defRPr/>
            </a:pPr>
            <a:r>
              <a:rPr lang="en-GB" dirty="0" smtClean="0"/>
              <a:t>TB is a difficult disease to catch because it requires prolonged exposure to an infected person. For example, you are very unlikely to catch it by sitting or standing next to someone who is infected.</a:t>
            </a:r>
          </a:p>
          <a:p>
            <a:pPr marL="171690" indent="-171690" eaLnBrk="1" fontAlgn="auto" hangingPunct="1">
              <a:spcBef>
                <a:spcPts val="0"/>
              </a:spcBef>
              <a:spcAft>
                <a:spcPts val="0"/>
              </a:spcAft>
              <a:buFont typeface="Arial" panose="020B0604020202020204" pitchFamily="34" charset="0"/>
              <a:buChar char="•"/>
              <a:defRPr/>
            </a:pPr>
            <a:r>
              <a:rPr lang="en-GB" dirty="0" smtClean="0"/>
              <a:t>Rates of TB in the UK population have fallen to very low levels over the past 15 years. </a:t>
            </a:r>
          </a:p>
          <a:p>
            <a:pPr marL="171690" indent="-171690" eaLnBrk="1" fontAlgn="auto" hangingPunct="1">
              <a:spcBef>
                <a:spcPts val="0"/>
              </a:spcBef>
              <a:spcAft>
                <a:spcPts val="0"/>
              </a:spcAft>
              <a:buFont typeface="Arial" panose="020B0604020202020204" pitchFamily="34" charset="0"/>
              <a:buChar char="•"/>
              <a:defRPr/>
            </a:pPr>
            <a:r>
              <a:rPr lang="en-GB" dirty="0" smtClean="0"/>
              <a:t>The BCG vaccination programme was changed to reflect this and is now only given to people in at-risk groups.</a:t>
            </a:r>
          </a:p>
          <a:p>
            <a:endParaRPr lang="en-GB" sz="1200" b="1" dirty="0" smtClean="0"/>
          </a:p>
          <a:p>
            <a:pPr eaLnBrk="1" fontAlgn="auto" hangingPunct="1">
              <a:spcBef>
                <a:spcPts val="0"/>
              </a:spcBef>
              <a:spcAft>
                <a:spcPts val="0"/>
              </a:spcAft>
              <a:defRPr/>
            </a:pPr>
            <a:endParaRPr lang="en-GB"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310D4AFE-0A5D-47B2-BDC8-4F11A5996C1C}" type="slidenum">
              <a:rPr lang="en-GB" altLang="en-US" smtClean="0"/>
              <a:pPr/>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You do not have to pay for NHS dental treatment if, when your treatment starts, you are:</a:t>
            </a:r>
          </a:p>
          <a:p>
            <a:pPr marL="171690" indent="-171690" eaLnBrk="1" fontAlgn="auto" hangingPunct="1">
              <a:spcBef>
                <a:spcPts val="0"/>
              </a:spcBef>
              <a:spcAft>
                <a:spcPts val="0"/>
              </a:spcAft>
              <a:buFont typeface="Arial" panose="020B0604020202020204" pitchFamily="34" charset="0"/>
              <a:buChar char="•"/>
              <a:defRPr/>
            </a:pPr>
            <a:r>
              <a:rPr lang="en-GB" dirty="0" smtClean="0"/>
              <a:t>under 18  </a:t>
            </a:r>
          </a:p>
          <a:p>
            <a:pPr marL="171690" indent="-171690" eaLnBrk="1" fontAlgn="auto" hangingPunct="1">
              <a:spcBef>
                <a:spcPts val="0"/>
              </a:spcBef>
              <a:spcAft>
                <a:spcPts val="0"/>
              </a:spcAft>
              <a:buFont typeface="Arial" panose="020B0604020202020204" pitchFamily="34" charset="0"/>
              <a:buChar char="•"/>
              <a:defRPr/>
            </a:pPr>
            <a:r>
              <a:rPr lang="en-GB" dirty="0" smtClean="0"/>
              <a:t>under 19 and in full-time education </a:t>
            </a:r>
          </a:p>
          <a:p>
            <a:pPr marL="171690" indent="-171690" eaLnBrk="1" fontAlgn="auto" hangingPunct="1">
              <a:spcBef>
                <a:spcPts val="0"/>
              </a:spcBef>
              <a:spcAft>
                <a:spcPts val="0"/>
              </a:spcAft>
              <a:buFont typeface="Arial" panose="020B0604020202020204" pitchFamily="34" charset="0"/>
              <a:buChar char="•"/>
              <a:defRPr/>
            </a:pPr>
            <a:endParaRPr lang="en-GB" dirty="0" smtClean="0"/>
          </a:p>
          <a:p>
            <a:pPr eaLnBrk="1" fontAlgn="auto" hangingPunct="1">
              <a:spcBef>
                <a:spcPts val="0"/>
              </a:spcBef>
              <a:spcAft>
                <a:spcPts val="0"/>
              </a:spcAft>
              <a:defRPr/>
            </a:pPr>
            <a:r>
              <a:rPr lang="en-GB" b="1" dirty="0" smtClean="0"/>
              <a:t>Dental advice for children</a:t>
            </a:r>
          </a:p>
          <a:p>
            <a:pPr marL="171690" indent="-171690" eaLnBrk="1" fontAlgn="auto" hangingPunct="1">
              <a:spcBef>
                <a:spcPts val="0"/>
              </a:spcBef>
              <a:spcAft>
                <a:spcPts val="0"/>
              </a:spcAft>
              <a:buFont typeface="Arial" panose="020B0604020202020204" pitchFamily="34" charset="0"/>
              <a:buChar char="•"/>
              <a:defRPr/>
            </a:pPr>
            <a:r>
              <a:rPr lang="en-GB" dirty="0" smtClean="0"/>
              <a:t>Fluoride is a naturally occurring mineral added to the drinking water and many brands of toothpaste as a preventive measure against tooth decay.</a:t>
            </a:r>
            <a:r>
              <a:rPr lang="en-GB" b="1" dirty="0" smtClean="0"/>
              <a:t> </a:t>
            </a:r>
            <a:r>
              <a:rPr lang="en-GB" dirty="0" smtClean="0"/>
              <a:t>It's also found in certain foods, including tea and fish.</a:t>
            </a:r>
            <a:endParaRPr lang="en-GB" b="1" dirty="0" smtClean="0"/>
          </a:p>
          <a:p>
            <a:pPr marL="171690" indent="-171690" eaLnBrk="1" fontAlgn="auto" hangingPunct="1">
              <a:spcBef>
                <a:spcPts val="0"/>
              </a:spcBef>
              <a:spcAft>
                <a:spcPts val="0"/>
              </a:spcAft>
              <a:buFont typeface="Arial" panose="020B0604020202020204" pitchFamily="34" charset="0"/>
              <a:buChar char="•"/>
              <a:defRPr/>
            </a:pPr>
            <a:r>
              <a:rPr lang="en-GB" dirty="0" smtClean="0"/>
              <a:t>Children up to three years of age should use toothpaste with a fluoride level of at least 1,000ppm (parts per million). </a:t>
            </a:r>
          </a:p>
          <a:p>
            <a:pPr marL="171690" indent="-171690" eaLnBrk="1" fontAlgn="auto" hangingPunct="1">
              <a:spcBef>
                <a:spcPts val="0"/>
              </a:spcBef>
              <a:spcAft>
                <a:spcPts val="0"/>
              </a:spcAft>
              <a:buFont typeface="Arial" panose="020B0604020202020204" pitchFamily="34" charset="0"/>
              <a:buChar char="•"/>
              <a:defRPr/>
            </a:pPr>
            <a:r>
              <a:rPr lang="en-GB" dirty="0" smtClean="0"/>
              <a:t>After three years of age, children should use toothpaste with a fluoride level of 1,350-1,500ppm. The level of fluoride can be found on the pack.</a:t>
            </a:r>
          </a:p>
          <a:p>
            <a:pPr marL="171690" indent="-171690" eaLnBrk="1" fontAlgn="auto" hangingPunct="1">
              <a:spcBef>
                <a:spcPts val="0"/>
              </a:spcBef>
              <a:spcAft>
                <a:spcPts val="0"/>
              </a:spcAft>
              <a:buFont typeface="Arial" panose="020B0604020202020204" pitchFamily="34" charset="0"/>
              <a:buChar char="•"/>
              <a:defRPr/>
            </a:pPr>
            <a:r>
              <a:rPr lang="en-GB" dirty="0" smtClean="0"/>
              <a:t>Children should be supervised when brushing their teeth until about seven years of age. </a:t>
            </a:r>
          </a:p>
          <a:p>
            <a:pPr marL="171690" indent="-171690" eaLnBrk="1" fontAlgn="auto" hangingPunct="1">
              <a:spcBef>
                <a:spcPts val="0"/>
              </a:spcBef>
              <a:spcAft>
                <a:spcPts val="0"/>
              </a:spcAft>
              <a:buFont typeface="Arial" panose="020B0604020202020204" pitchFamily="34" charset="0"/>
              <a:buChar char="•"/>
              <a:defRPr/>
            </a:pPr>
            <a:r>
              <a:rPr lang="en-GB" dirty="0" smtClean="0"/>
              <a:t>The amount of toothpaste your child uses is important. Up to the age of three, a smear of toothpaste is sufficient, and from age three a pea-sized amount is recommended. </a:t>
            </a:r>
          </a:p>
          <a:p>
            <a:pPr marL="171690" indent="-171690" eaLnBrk="1" fontAlgn="auto" hangingPunct="1">
              <a:spcBef>
                <a:spcPts val="0"/>
              </a:spcBef>
              <a:spcAft>
                <a:spcPts val="0"/>
              </a:spcAft>
              <a:buFont typeface="Arial" panose="020B0604020202020204" pitchFamily="34" charset="0"/>
              <a:buChar char="•"/>
              <a:defRPr/>
            </a:pPr>
            <a:r>
              <a:rPr lang="en-GB" dirty="0" smtClean="0"/>
              <a:t>Encourage your child to spit the toothpaste out after brushing their teeth rather than swallowing it.</a:t>
            </a:r>
          </a:p>
          <a:p>
            <a:pPr eaLnBrk="1" fontAlgn="auto" hangingPunct="1">
              <a:spcBef>
                <a:spcPts val="0"/>
              </a:spcBef>
              <a:spcAft>
                <a:spcPts val="0"/>
              </a:spcAft>
              <a:defRPr/>
            </a:pPr>
            <a:r>
              <a:rPr lang="en-GB" i="1" dirty="0" smtClean="0"/>
              <a:t>NHS Choices</a:t>
            </a:r>
            <a:endParaRPr lang="en-GB" i="1" dirty="0"/>
          </a:p>
        </p:txBody>
      </p:sp>
      <p:sp>
        <p:nvSpPr>
          <p:cNvPr id="31748" name="Slide Number Placeholder 3"/>
          <p:cNvSpPr>
            <a:spLocks noGrp="1"/>
          </p:cNvSpPr>
          <p:nvPr>
            <p:ph type="sldNum" sz="quarter" idx="5"/>
          </p:nvPr>
        </p:nvSpPr>
        <p:spPr bwMode="auto">
          <a:noFill/>
          <a:ln>
            <a:miter lim="800000"/>
            <a:headEnd/>
            <a:tailEnd/>
          </a:ln>
        </p:spPr>
        <p:txBody>
          <a:bodyPr/>
          <a:lstStyle/>
          <a:p>
            <a:fld id="{24092D4E-C8FC-4B21-86AC-A599BD6ABBBC}" type="slidenum">
              <a:rPr lang="en-GB" altLang="en-US" smtClean="0"/>
              <a:pPr/>
              <a:t>8</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This may be requested by schools or targeted from the Health Questionnaire.</a:t>
            </a:r>
          </a:p>
        </p:txBody>
      </p:sp>
      <p:sp>
        <p:nvSpPr>
          <p:cNvPr id="35844" name="Slide Number Placeholder 3"/>
          <p:cNvSpPr>
            <a:spLocks noGrp="1"/>
          </p:cNvSpPr>
          <p:nvPr>
            <p:ph type="sldNum" sz="quarter" idx="5"/>
          </p:nvPr>
        </p:nvSpPr>
        <p:spPr bwMode="auto">
          <a:noFill/>
          <a:ln>
            <a:miter lim="800000"/>
            <a:headEnd/>
            <a:tailEnd/>
          </a:ln>
        </p:spPr>
        <p:txBody>
          <a:bodyPr/>
          <a:lstStyle/>
          <a:p>
            <a:fld id="{83936017-3958-48B7-B03A-6D0D52EDD735}" type="slidenum">
              <a:rPr lang="en-GB" altLang="en-US" smtClean="0"/>
              <a:pPr/>
              <a:t>9</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descr="Bucks-Healthcare.gif"/>
          <p:cNvPicPr>
            <a:picLocks noChangeAspect="1"/>
          </p:cNvPicPr>
          <p:nvPr userDrawn="1"/>
        </p:nvPicPr>
        <p:blipFill>
          <a:blip r:embed="rId2" cstate="print"/>
          <a:srcRect/>
          <a:stretch>
            <a:fillRect/>
          </a:stretch>
        </p:blipFill>
        <p:spPr bwMode="auto">
          <a:xfrm>
            <a:off x="4500563" y="214313"/>
            <a:ext cx="4429125" cy="595312"/>
          </a:xfrm>
          <a:prstGeom prst="rect">
            <a:avLst/>
          </a:prstGeom>
          <a:noFill/>
          <a:ln w="9525">
            <a:noFill/>
            <a:miter lim="800000"/>
            <a:headEnd/>
            <a:tailEnd/>
          </a:ln>
        </p:spPr>
      </p:pic>
      <p:pic>
        <p:nvPicPr>
          <p:cNvPr id="6" name="Picture 7" descr="strapline element_V2.jpg"/>
          <p:cNvPicPr>
            <a:picLocks noChangeAspect="1"/>
          </p:cNvPicPr>
          <p:nvPr userDrawn="1"/>
        </p:nvPicPr>
        <p:blipFill>
          <a:blip r:embed="rId3" cstate="print"/>
          <a:srcRect/>
          <a:stretch>
            <a:fillRect/>
          </a:stretch>
        </p:blipFill>
        <p:spPr bwMode="auto">
          <a:xfrm>
            <a:off x="5867400" y="5856288"/>
            <a:ext cx="3492500" cy="812800"/>
          </a:xfrm>
          <a:prstGeom prst="rect">
            <a:avLst/>
          </a:prstGeom>
          <a:noFill/>
          <a:ln w="9525">
            <a:noFill/>
            <a:miter lim="800000"/>
            <a:headEnd/>
            <a:tailEnd/>
          </a:ln>
        </p:spPr>
      </p:pic>
      <p:sp>
        <p:nvSpPr>
          <p:cNvPr id="2" name="Title 1"/>
          <p:cNvSpPr>
            <a:spLocks noGrp="1"/>
          </p:cNvSpPr>
          <p:nvPr>
            <p:ph type="ctrTitle"/>
          </p:nvPr>
        </p:nvSpPr>
        <p:spPr>
          <a:xfrm>
            <a:off x="857224" y="1643050"/>
            <a:ext cx="7772400" cy="1214446"/>
          </a:xfrm>
        </p:spPr>
        <p:txBody>
          <a:bodyPr>
            <a:normAutofit/>
          </a:bodyPr>
          <a:lstStyle>
            <a:lvl1pPr algn="l">
              <a:defRPr sz="4000">
                <a:solidFill>
                  <a:srgbClr val="56008C"/>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857224" y="2928934"/>
            <a:ext cx="7786742" cy="1752600"/>
          </a:xfrm>
        </p:spPr>
        <p:txBody>
          <a:bodyPr/>
          <a:lstStyle>
            <a:lvl1pPr marL="0" indent="0" algn="l">
              <a:buNone/>
              <a:defRPr>
                <a:solidFill>
                  <a:schemeClr val="bg1">
                    <a:lumMod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5" name="Text Placeholder 14"/>
          <p:cNvSpPr>
            <a:spLocks noGrp="1"/>
          </p:cNvSpPr>
          <p:nvPr>
            <p:ph type="body" sz="quarter" idx="13"/>
          </p:nvPr>
        </p:nvSpPr>
        <p:spPr>
          <a:xfrm>
            <a:off x="928662" y="6215082"/>
            <a:ext cx="2214562" cy="428644"/>
          </a:xfrm>
        </p:spPr>
        <p:txBody>
          <a:bodyPr>
            <a:noAutofit/>
          </a:bodyPr>
          <a:lstStyle>
            <a:lvl1pPr>
              <a:buNone/>
              <a:defRPr sz="1600">
                <a:latin typeface="Arial" pitchFamily="34" charset="0"/>
                <a:cs typeface="Arial" pitchFamily="34" charset="0"/>
              </a:defRPr>
            </a:lvl1pPr>
            <a:lvl2pPr>
              <a:defRPr sz="1600"/>
            </a:lvl2pPr>
            <a:lvl3pPr>
              <a:defRPr sz="14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trapline element_V2.jpg"/>
          <p:cNvPicPr>
            <a:picLocks noChangeAspect="1"/>
          </p:cNvPicPr>
          <p:nvPr userDrawn="1"/>
        </p:nvPicPr>
        <p:blipFill>
          <a:blip r:embed="rId2" cstate="print"/>
          <a:srcRect/>
          <a:stretch>
            <a:fillRect/>
          </a:stretch>
        </p:blipFill>
        <p:spPr bwMode="auto">
          <a:xfrm>
            <a:off x="5867400" y="5856288"/>
            <a:ext cx="3492500" cy="812800"/>
          </a:xfrm>
          <a:prstGeom prst="rect">
            <a:avLst/>
          </a:prstGeom>
          <a:noFill/>
          <a:ln w="9525">
            <a:noFill/>
            <a:miter lim="800000"/>
            <a:headEnd/>
            <a:tailEnd/>
          </a:ln>
        </p:spPr>
      </p:pic>
      <p:sp>
        <p:nvSpPr>
          <p:cNvPr id="2" name="Title 1"/>
          <p:cNvSpPr>
            <a:spLocks noGrp="1"/>
          </p:cNvSpPr>
          <p:nvPr>
            <p:ph type="title"/>
          </p:nvPr>
        </p:nvSpPr>
        <p:spPr>
          <a:xfrm>
            <a:off x="428596" y="285728"/>
            <a:ext cx="8358246" cy="642942"/>
          </a:xfrm>
        </p:spPr>
        <p:txBody>
          <a:bodyPr>
            <a:noAutofit/>
          </a:bodyPr>
          <a:lstStyle>
            <a:lvl1pPr>
              <a:defRPr sz="3200">
                <a:solidFill>
                  <a:srgbClr val="56008C"/>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28596" y="1071546"/>
            <a:ext cx="8372476" cy="5168905"/>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ccc</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charset="-128"/>
              </a:defRPr>
            </a:lvl1pPr>
          </a:lstStyle>
          <a:p>
            <a:pPr>
              <a:defRPr/>
            </a:pPr>
            <a:fld id="{D8360F0A-F5B7-4322-9B23-4C759DFFC954}" type="datetimeFigureOut">
              <a:rPr lang="en-US"/>
              <a:pPr>
                <a:defRPr/>
              </a:pPr>
              <a:t>5/8/2018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D83D1E11-F078-4A6E-8455-7A5EC4165F0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www.nasalspraylearning.co.uk/" TargetMode="External"/><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gov.uk/find-sure-start-childrens-centre" TargetMode="External"/><Relationship Id="rId5" Type="http://schemas.openxmlformats.org/officeDocument/2006/relationships/hyperlink" Target="http://www.bucksfamilyinfo.org/" TargetMode="External"/><Relationship Id="rId4" Type="http://schemas.openxmlformats.org/officeDocument/2006/relationships/hyperlink" Target="http://www.nhs.uk/" TargetMode="External"/><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hyperlink" Target="http://www.buckshealthcare.nhs.uk/School-nurs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eb.nhs.net/owa/buc-tr.chiltsch@nhs.net/redir.aspx?C=45MeTC_iHEin7t4z8Xe7y3iFMKSUU9FIdKKKAXk9dIs3NeePCa1WM2BxY1Rwu4uwLEkU64VzgTg.&amp;URL=http://www.buckshealthcare.nhs.uk/School-nursing" TargetMode="Externa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firstsixmonths.co.uk/2013/08/what-is-the-red-boo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hyperlink" Target="http://images.meredith.com/parents/images/2007/04/p_100959722.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2.jpeg"/><Relationship Id="rId4" Type="http://schemas.openxmlformats.org/officeDocument/2006/relationships/image" Target="../media/image18.jpeg"/><Relationship Id="rId9" Type="http://schemas.openxmlformats.org/officeDocument/2006/relationships/image" Target="http://images.meredith.com/parents/images/2007/04/m_10095972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4005263"/>
            <a:ext cx="9144000" cy="933450"/>
          </a:xfrm>
        </p:spPr>
        <p:txBody>
          <a:bodyPr rtlCol="0">
            <a:normAutofit/>
          </a:bodyPr>
          <a:lstStyle/>
          <a:p>
            <a:pPr algn="ctr" eaLnBrk="1" fontAlgn="auto" hangingPunct="1">
              <a:spcAft>
                <a:spcPts val="0"/>
              </a:spcAft>
              <a:buFont typeface="Arial" panose="020B0604020202020204" pitchFamily="34" charset="0"/>
              <a:buNone/>
              <a:defRPr/>
            </a:pPr>
            <a:r>
              <a:rPr lang="en-GB" altLang="en-US" sz="4400" dirty="0">
                <a:solidFill>
                  <a:schemeClr val="tx1"/>
                </a:solidFill>
              </a:rPr>
              <a:t>School Nursing Team</a:t>
            </a:r>
            <a:endParaRPr lang="en-GB" sz="4400" dirty="0">
              <a:solidFill>
                <a:schemeClr val="tx1"/>
              </a:solidFill>
              <a:ea typeface="+mn-ea"/>
            </a:endParaRPr>
          </a:p>
        </p:txBody>
      </p:sp>
      <p:pic>
        <p:nvPicPr>
          <p:cNvPr id="4099" name="Picture 5" descr="nurse"/>
          <p:cNvPicPr>
            <a:picLocks noChangeAspect="1" noChangeArrowheads="1"/>
          </p:cNvPicPr>
          <p:nvPr/>
        </p:nvPicPr>
        <p:blipFill>
          <a:blip r:embed="rId3" cstate="print"/>
          <a:srcRect/>
          <a:stretch>
            <a:fillRect/>
          </a:stretch>
        </p:blipFill>
        <p:spPr bwMode="auto">
          <a:xfrm>
            <a:off x="2879725" y="1663700"/>
            <a:ext cx="3384550" cy="2338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358246" cy="642942"/>
          </a:xfrm>
        </p:spPr>
        <p:txBody>
          <a:bodyPr/>
          <a:lstStyle/>
          <a:p>
            <a:r>
              <a:rPr lang="en-GB" dirty="0" smtClean="0">
                <a:solidFill>
                  <a:schemeClr val="tx1"/>
                </a:solidFill>
              </a:rPr>
              <a:t>Emotional Support</a:t>
            </a:r>
            <a:endParaRPr lang="en-GB" dirty="0">
              <a:solidFill>
                <a:schemeClr val="tx1"/>
              </a:solidFill>
            </a:endParaRPr>
          </a:p>
        </p:txBody>
      </p:sp>
      <p:sp>
        <p:nvSpPr>
          <p:cNvPr id="3" name="Content Placeholder 2"/>
          <p:cNvSpPr>
            <a:spLocks noGrp="1"/>
          </p:cNvSpPr>
          <p:nvPr>
            <p:ph idx="1"/>
          </p:nvPr>
        </p:nvSpPr>
        <p:spPr>
          <a:xfrm>
            <a:off x="467544" y="1988840"/>
            <a:ext cx="8372476" cy="4035587"/>
          </a:xfrm>
        </p:spPr>
        <p:txBody>
          <a:bodyPr/>
          <a:lstStyle/>
          <a:p>
            <a:pPr algn="ctr">
              <a:buNone/>
            </a:pPr>
            <a:r>
              <a:rPr lang="en-GB" sz="2000" dirty="0" smtClean="0"/>
              <a:t>We offer one-to-one sessions</a:t>
            </a:r>
          </a:p>
          <a:p>
            <a:pPr>
              <a:buNone/>
            </a:pPr>
            <a:endParaRPr lang="en-GB" sz="2000" dirty="0" smtClean="0"/>
          </a:p>
          <a:p>
            <a:pPr>
              <a:buNone/>
            </a:pPr>
            <a:r>
              <a:rPr lang="en-GB" sz="2000" dirty="0" smtClean="0"/>
              <a:t>Referrals can be made via:</a:t>
            </a:r>
          </a:p>
          <a:p>
            <a:r>
              <a:rPr lang="en-GB" sz="2000" dirty="0" smtClean="0"/>
              <a:t>school</a:t>
            </a:r>
          </a:p>
          <a:p>
            <a:r>
              <a:rPr lang="en-GB" sz="2000" dirty="0" smtClean="0"/>
              <a:t>phoning us directly</a:t>
            </a:r>
          </a:p>
          <a:p>
            <a:r>
              <a:rPr lang="en-GB" sz="2000" dirty="0" smtClean="0"/>
              <a:t>highlighting it on the on-line questionnaire</a:t>
            </a:r>
            <a:endParaRPr lang="en-GB" sz="2000" dirty="0"/>
          </a:p>
        </p:txBody>
      </p:sp>
      <p:pic>
        <p:nvPicPr>
          <p:cNvPr id="21520" name="Picture 16" descr="https://childsupporttools.files.wordpress.com/2011/11/special-need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85600" y="1916832"/>
            <a:ext cx="3158400" cy="267067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28625" y="285750"/>
            <a:ext cx="8358188" cy="642938"/>
          </a:xfrm>
        </p:spPr>
        <p:txBody>
          <a:bodyPr/>
          <a:lstStyle/>
          <a:p>
            <a:pPr eaLnBrk="1" hangingPunct="1"/>
            <a:r>
              <a:rPr lang="en-GB" altLang="en-US" dirty="0" smtClean="0">
                <a:solidFill>
                  <a:schemeClr val="tx1"/>
                </a:solidFill>
                <a:latin typeface="Arial" charset="0"/>
                <a:ea typeface="ＭＳ Ｐゴシック" pitchFamily="34" charset="-128"/>
                <a:cs typeface="Arial" charset="0"/>
              </a:rPr>
              <a:t>Healthy Child</a:t>
            </a:r>
            <a:endParaRPr lang="en-US" altLang="en-US" dirty="0" smtClean="0">
              <a:solidFill>
                <a:schemeClr val="tx1"/>
              </a:solidFill>
              <a:latin typeface="Arial" charset="0"/>
              <a:ea typeface="ＭＳ Ｐゴシック" pitchFamily="34" charset="-128"/>
              <a:cs typeface="Arial" charset="0"/>
            </a:endParaRPr>
          </a:p>
        </p:txBody>
      </p:sp>
      <p:sp>
        <p:nvSpPr>
          <p:cNvPr id="15363" name="Rectangle 3"/>
          <p:cNvSpPr>
            <a:spLocks noGrp="1" noChangeArrowheads="1"/>
          </p:cNvSpPr>
          <p:nvPr>
            <p:ph type="body" idx="1"/>
          </p:nvPr>
        </p:nvSpPr>
        <p:spPr>
          <a:xfrm>
            <a:off x="457200" y="1484313"/>
            <a:ext cx="3754438" cy="1622425"/>
          </a:xfrm>
        </p:spPr>
        <p:txBody>
          <a:bodyPr/>
          <a:lstStyle/>
          <a:p>
            <a:pPr eaLnBrk="1" hangingPunct="1"/>
            <a:endParaRPr lang="en-GB" altLang="en-US" sz="2400" dirty="0" smtClean="0">
              <a:latin typeface="Arial" charset="0"/>
              <a:ea typeface="ＭＳ Ｐゴシック" pitchFamily="34" charset="-128"/>
              <a:cs typeface="Arial" charset="0"/>
            </a:endParaRPr>
          </a:p>
          <a:p>
            <a:pPr eaLnBrk="1" hangingPunct="1"/>
            <a:endParaRPr lang="en-GB" altLang="en-US" sz="2400" dirty="0" smtClean="0">
              <a:latin typeface="Arial" charset="0"/>
              <a:ea typeface="ＭＳ Ｐゴシック" pitchFamily="34" charset="-128"/>
              <a:cs typeface="Arial" charset="0"/>
            </a:endParaRPr>
          </a:p>
          <a:p>
            <a:pPr eaLnBrk="1" hangingPunct="1"/>
            <a:endParaRPr lang="en-GB" altLang="en-US" sz="2400" dirty="0" smtClean="0">
              <a:latin typeface="Arial" charset="0"/>
              <a:ea typeface="ＭＳ Ｐゴシック" pitchFamily="34" charset="-128"/>
              <a:cs typeface="Arial" charset="0"/>
            </a:endParaRPr>
          </a:p>
          <a:p>
            <a:pPr eaLnBrk="1" hangingPunct="1"/>
            <a:endParaRPr lang="en-GB" altLang="en-US" sz="2400" dirty="0" smtClean="0">
              <a:latin typeface="Arial" charset="0"/>
              <a:ea typeface="ＭＳ Ｐゴシック" pitchFamily="34" charset="-128"/>
              <a:cs typeface="Arial" charset="0"/>
            </a:endParaRPr>
          </a:p>
        </p:txBody>
      </p:sp>
      <p:sp>
        <p:nvSpPr>
          <p:cNvPr id="15367" name="Text Box 17"/>
          <p:cNvSpPr txBox="1">
            <a:spLocks noChangeArrowheads="1"/>
          </p:cNvSpPr>
          <p:nvPr/>
        </p:nvSpPr>
        <p:spPr bwMode="auto">
          <a:xfrm>
            <a:off x="5775325" y="2368550"/>
            <a:ext cx="2613025" cy="366713"/>
          </a:xfrm>
          <a:prstGeom prst="rect">
            <a:avLst/>
          </a:prstGeom>
          <a:noFill/>
          <a:ln w="9525">
            <a:noFill/>
            <a:miter lim="800000"/>
            <a:headEnd/>
            <a:tailEnd/>
          </a:ln>
        </p:spPr>
        <p:txBody>
          <a:bodyPr>
            <a:spAutoFit/>
          </a:bodyPr>
          <a:lstStyle/>
          <a:p>
            <a:pPr eaLnBrk="1" hangingPunct="1"/>
            <a:endParaRPr lang="en-GB" altLang="en-US"/>
          </a:p>
        </p:txBody>
      </p:sp>
      <p:sp>
        <p:nvSpPr>
          <p:cNvPr id="15368" name="Rectangle 20"/>
          <p:cNvSpPr>
            <a:spLocks noChangeArrowheads="1"/>
          </p:cNvSpPr>
          <p:nvPr/>
        </p:nvSpPr>
        <p:spPr bwMode="auto">
          <a:xfrm>
            <a:off x="5534025" y="2924175"/>
            <a:ext cx="3609975" cy="1223963"/>
          </a:xfrm>
          <a:prstGeom prst="rect">
            <a:avLst/>
          </a:prstGeom>
          <a:noFill/>
          <a:ln w="9525">
            <a:noFill/>
            <a:miter lim="800000"/>
            <a:headEnd/>
            <a:tailEnd/>
          </a:ln>
        </p:spPr>
        <p:txBody>
          <a:bodyPr/>
          <a:lstStyle/>
          <a:p>
            <a:pPr marL="342900" indent="-342900" eaLnBrk="1" hangingPunct="1">
              <a:spcBef>
                <a:spcPct val="20000"/>
              </a:spcBef>
            </a:pPr>
            <a:endParaRPr lang="en-GB" altLang="en-US" sz="2400"/>
          </a:p>
        </p:txBody>
      </p:sp>
      <p:pic>
        <p:nvPicPr>
          <p:cNvPr id="15372" name="Picture 1"/>
          <p:cNvPicPr>
            <a:picLocks noChangeAspect="1"/>
          </p:cNvPicPr>
          <p:nvPr/>
        </p:nvPicPr>
        <p:blipFill>
          <a:blip r:embed="rId3" cstate="print"/>
          <a:srcRect/>
          <a:stretch>
            <a:fillRect/>
          </a:stretch>
        </p:blipFill>
        <p:spPr bwMode="auto">
          <a:xfrm>
            <a:off x="7339012" y="2368550"/>
            <a:ext cx="1406525" cy="993775"/>
          </a:xfrm>
          <a:prstGeom prst="rect">
            <a:avLst/>
          </a:prstGeom>
          <a:noFill/>
          <a:ln w="9525">
            <a:noFill/>
            <a:miter lim="800000"/>
            <a:headEnd/>
            <a:tailEnd/>
          </a:ln>
        </p:spPr>
      </p:pic>
      <p:sp>
        <p:nvSpPr>
          <p:cNvPr id="3" name="Rectangle 2"/>
          <p:cNvSpPr/>
          <p:nvPr/>
        </p:nvSpPr>
        <p:spPr>
          <a:xfrm>
            <a:off x="206659" y="5517232"/>
            <a:ext cx="5327365" cy="1015663"/>
          </a:xfrm>
          <a:prstGeom prst="rect">
            <a:avLst/>
          </a:prstGeom>
        </p:spPr>
        <p:txBody>
          <a:bodyPr wrap="square">
            <a:spAutoFit/>
          </a:bodyPr>
          <a:lstStyle/>
          <a:p>
            <a:pPr marL="0" indent="0" algn="ctr">
              <a:buFontTx/>
              <a:buNone/>
              <a:defRPr/>
            </a:pPr>
            <a:r>
              <a:rPr lang="en-GB" sz="2000" u="sng" dirty="0"/>
              <a:t>Recommended physical activity:</a:t>
            </a:r>
          </a:p>
          <a:p>
            <a:pPr marL="0" indent="0" algn="ctr">
              <a:buFontTx/>
              <a:buNone/>
              <a:defRPr/>
            </a:pPr>
            <a:r>
              <a:rPr lang="en-GB" sz="2000" dirty="0"/>
              <a:t>Children under 5yrs: 180 minutes/day</a:t>
            </a:r>
          </a:p>
          <a:p>
            <a:pPr marL="0" indent="0" algn="ctr">
              <a:buFontTx/>
              <a:buNone/>
              <a:defRPr/>
            </a:pPr>
            <a:r>
              <a:rPr lang="en-GB" sz="2000" dirty="0"/>
              <a:t>Young people (5 – 18yrs): 60 minutes/day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1663700"/>
            <a:ext cx="6246911"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44463" y="5457825"/>
            <a:ext cx="4854575" cy="1233488"/>
          </a:xfrm>
        </p:spPr>
        <p:txBody>
          <a:bodyPr/>
          <a:lstStyle/>
          <a:p>
            <a:pPr marL="0" indent="0" algn="ctr">
              <a:buFontTx/>
              <a:buNone/>
              <a:defRPr/>
            </a:pPr>
            <a:r>
              <a:rPr lang="en-GB" altLang="en-US" sz="2000" dirty="0" smtClean="0"/>
              <a:t>cause a child to become irritable, overactive, lack concentration and have extremes of behaviour</a:t>
            </a:r>
          </a:p>
          <a:p>
            <a:pPr>
              <a:buFont typeface="Arial" panose="020B0604020202020204" pitchFamily="34" charset="0"/>
              <a:buChar char="•"/>
              <a:defRPr/>
            </a:pPr>
            <a:endParaRPr lang="en-GB" altLang="en-US" sz="2000" dirty="0" smtClean="0"/>
          </a:p>
        </p:txBody>
      </p:sp>
      <p:sp>
        <p:nvSpPr>
          <p:cNvPr id="17411" name="Rectangle 3"/>
          <p:cNvSpPr>
            <a:spLocks noChangeArrowheads="1"/>
          </p:cNvSpPr>
          <p:nvPr/>
        </p:nvSpPr>
        <p:spPr bwMode="auto">
          <a:xfrm>
            <a:off x="22225" y="2821166"/>
            <a:ext cx="9121775" cy="707886"/>
          </a:xfrm>
          <a:prstGeom prst="rect">
            <a:avLst/>
          </a:prstGeom>
          <a:noFill/>
          <a:ln w="9525">
            <a:noFill/>
            <a:miter lim="800000"/>
            <a:headEnd/>
            <a:tailEnd/>
          </a:ln>
        </p:spPr>
        <p:txBody>
          <a:bodyPr>
            <a:spAutoFit/>
          </a:bodyPr>
          <a:lstStyle/>
          <a:p>
            <a:pPr algn="ctr"/>
            <a:r>
              <a:rPr lang="en-GB" altLang="en-US" sz="2000" dirty="0"/>
              <a:t>Using computers, mobiles and TVs at night can affect children's sleep and therefore impact on their health, mood and performance at school</a:t>
            </a:r>
          </a:p>
        </p:txBody>
      </p:sp>
      <p:pic>
        <p:nvPicPr>
          <p:cNvPr id="17412" name="Picture 4"/>
          <p:cNvPicPr>
            <a:picLocks noChangeAspect="1"/>
          </p:cNvPicPr>
          <p:nvPr/>
        </p:nvPicPr>
        <p:blipFill>
          <a:blip r:embed="rId3" cstate="print">
            <a:clrChange>
              <a:clrFrom>
                <a:srgbClr val="FEFEFE"/>
              </a:clrFrom>
              <a:clrTo>
                <a:srgbClr val="FEFEFE">
                  <a:alpha val="0"/>
                </a:srgbClr>
              </a:clrTo>
            </a:clrChange>
          </a:blip>
          <a:srcRect/>
          <a:stretch>
            <a:fillRect/>
          </a:stretch>
        </p:blipFill>
        <p:spPr bwMode="auto">
          <a:xfrm>
            <a:off x="6553200" y="3621088"/>
            <a:ext cx="1368425" cy="1520825"/>
          </a:xfrm>
          <a:prstGeom prst="rect">
            <a:avLst/>
          </a:prstGeom>
          <a:noFill/>
          <a:ln w="9525">
            <a:noFill/>
            <a:miter lim="800000"/>
            <a:headEnd/>
            <a:tailEnd/>
          </a:ln>
        </p:spPr>
      </p:pic>
      <p:sp>
        <p:nvSpPr>
          <p:cNvPr id="9" name="Content Placeholder 2"/>
          <p:cNvSpPr txBox="1">
            <a:spLocks/>
          </p:cNvSpPr>
          <p:nvPr/>
        </p:nvSpPr>
        <p:spPr bwMode="auto">
          <a:xfrm>
            <a:off x="4872038" y="4951413"/>
            <a:ext cx="4249737" cy="1011237"/>
          </a:xfrm>
          <a:prstGeom prst="rect">
            <a:avLst/>
          </a:prstGeom>
          <a:noFill/>
          <a:ln>
            <a:noFill/>
          </a:ln>
          <a:effectLs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GB" sz="2000" dirty="0" smtClean="0">
                <a:latin typeface="Arial" panose="020B0604020202020204" pitchFamily="34" charset="0"/>
                <a:cs typeface="Arial" panose="020B0604020202020204" pitchFamily="34" charset="0"/>
              </a:rPr>
              <a:t>affect a child’s performance  the following day</a:t>
            </a:r>
            <a:endParaRPr lang="en-GB" sz="2000" kern="0" dirty="0">
              <a:latin typeface="Arial" panose="020B0604020202020204" pitchFamily="34" charset="0"/>
              <a:cs typeface="Arial" panose="020B0604020202020204" pitchFamily="34" charset="0"/>
            </a:endParaRPr>
          </a:p>
        </p:txBody>
      </p:sp>
      <p:sp>
        <p:nvSpPr>
          <p:cNvPr id="17414" name="Rectangle 10"/>
          <p:cNvSpPr>
            <a:spLocks noChangeArrowheads="1"/>
          </p:cNvSpPr>
          <p:nvPr/>
        </p:nvSpPr>
        <p:spPr bwMode="auto">
          <a:xfrm>
            <a:off x="3305175" y="4273550"/>
            <a:ext cx="2933700" cy="400110"/>
          </a:xfrm>
          <a:prstGeom prst="rect">
            <a:avLst/>
          </a:prstGeom>
          <a:noFill/>
          <a:ln w="9525">
            <a:noFill/>
            <a:miter lim="800000"/>
            <a:headEnd/>
            <a:tailEnd/>
          </a:ln>
        </p:spPr>
        <p:txBody>
          <a:bodyPr>
            <a:spAutoFit/>
          </a:bodyPr>
          <a:lstStyle/>
          <a:p>
            <a:r>
              <a:rPr lang="en-GB" altLang="en-US" sz="2000"/>
              <a:t>Lack of sleep can:</a:t>
            </a:r>
          </a:p>
        </p:txBody>
      </p:sp>
      <p:pic>
        <p:nvPicPr>
          <p:cNvPr id="17415" name="Picture 13"/>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172325" y="77788"/>
            <a:ext cx="1687513" cy="857250"/>
          </a:xfrm>
          <a:prstGeom prst="rect">
            <a:avLst/>
          </a:prstGeom>
          <a:noFill/>
          <a:ln w="9525">
            <a:noFill/>
            <a:miter lim="800000"/>
            <a:headEnd/>
            <a:tailEnd/>
          </a:ln>
        </p:spPr>
      </p:pic>
      <p:pic>
        <p:nvPicPr>
          <p:cNvPr id="17416"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676400" y="4275138"/>
            <a:ext cx="1314450" cy="1309687"/>
          </a:xfrm>
          <a:prstGeom prst="rect">
            <a:avLst/>
          </a:prstGeom>
          <a:noFill/>
          <a:ln w="9525">
            <a:noFill/>
            <a:miter lim="800000"/>
            <a:headEnd/>
            <a:tailEnd/>
          </a:ln>
        </p:spPr>
      </p:pic>
      <p:pic>
        <p:nvPicPr>
          <p:cNvPr id="17417" name="Picture 6"/>
          <p:cNvPicPr>
            <a:picLocks noChangeAspect="1"/>
          </p:cNvPicPr>
          <p:nvPr/>
        </p:nvPicPr>
        <p:blipFill>
          <a:blip r:embed="rId6" cstate="print">
            <a:clrChange>
              <a:clrFrom>
                <a:srgbClr val="FFFFFF"/>
              </a:clrFrom>
              <a:clrTo>
                <a:srgbClr val="FFFFFF">
                  <a:alpha val="0"/>
                </a:srgbClr>
              </a:clrTo>
            </a:clrChange>
          </a:blip>
          <a:srcRect l="12720" t="7953" r="3639" b="14075"/>
          <a:stretch>
            <a:fillRect/>
          </a:stretch>
        </p:blipFill>
        <p:spPr bwMode="auto">
          <a:xfrm>
            <a:off x="3894138" y="1600200"/>
            <a:ext cx="1355725" cy="1196975"/>
          </a:xfrm>
          <a:prstGeom prst="rect">
            <a:avLst/>
          </a:prstGeom>
          <a:noFill/>
          <a:ln w="9525">
            <a:noFill/>
            <a:miter lim="800000"/>
            <a:headEnd/>
            <a:tailEnd/>
          </a:ln>
        </p:spPr>
      </p:pic>
      <p:sp>
        <p:nvSpPr>
          <p:cNvPr id="17418" name="Rectangle 1"/>
          <p:cNvSpPr>
            <a:spLocks noChangeArrowheads="1"/>
          </p:cNvSpPr>
          <p:nvPr/>
        </p:nvSpPr>
        <p:spPr bwMode="auto">
          <a:xfrm>
            <a:off x="459581" y="949008"/>
            <a:ext cx="8224838" cy="707886"/>
          </a:xfrm>
          <a:prstGeom prst="rect">
            <a:avLst/>
          </a:prstGeom>
          <a:noFill/>
          <a:ln w="9525">
            <a:noFill/>
            <a:miter lim="800000"/>
            <a:headEnd/>
            <a:tailEnd/>
          </a:ln>
        </p:spPr>
        <p:txBody>
          <a:bodyPr>
            <a:spAutoFit/>
          </a:bodyPr>
          <a:lstStyle/>
          <a:p>
            <a:pPr algn="ctr"/>
            <a:r>
              <a:rPr lang="en-GB" altLang="en-US" sz="2000" dirty="0">
                <a:cs typeface="Arial" charset="0"/>
              </a:rPr>
              <a:t>Sleep is just as important for children’s development as healthy eating and exercise</a:t>
            </a:r>
            <a:endParaRPr lang="en-GB" altLang="en-US" sz="2000" dirty="0"/>
          </a:p>
        </p:txBody>
      </p:sp>
      <p:sp>
        <p:nvSpPr>
          <p:cNvPr id="17419" name="Title 3"/>
          <p:cNvSpPr>
            <a:spLocks noGrp="1"/>
          </p:cNvSpPr>
          <p:nvPr>
            <p:ph type="title"/>
          </p:nvPr>
        </p:nvSpPr>
        <p:spPr>
          <a:xfrm>
            <a:off x="441325" y="0"/>
            <a:ext cx="8229600" cy="808038"/>
          </a:xfrm>
        </p:spPr>
        <p:txBody>
          <a:bodyPr/>
          <a:lstStyle/>
          <a:p>
            <a:r>
              <a:rPr lang="en-GB" altLang="en-US" dirty="0" smtClean="0">
                <a:solidFill>
                  <a:schemeClr val="tx1"/>
                </a:solidFill>
                <a:latin typeface="Arial" charset="0"/>
                <a:ea typeface="ＭＳ Ｐゴシック" pitchFamily="34" charset="-128"/>
                <a:cs typeface="Arial" charset="0"/>
              </a:rPr>
              <a:t>Sleep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artoon"/>
          <p:cNvPicPr>
            <a:picLocks noChangeAspect="1" noChangeArrowheads="1"/>
          </p:cNvPicPr>
          <p:nvPr/>
        </p:nvPicPr>
        <p:blipFill>
          <a:blip r:embed="rId3" cstate="print"/>
          <a:srcRect l="7343" r="52448"/>
          <a:stretch>
            <a:fillRect/>
          </a:stretch>
        </p:blipFill>
        <p:spPr bwMode="auto">
          <a:xfrm>
            <a:off x="7510262" y="0"/>
            <a:ext cx="1633738" cy="2500330"/>
          </a:xfrm>
          <a:prstGeom prst="rect">
            <a:avLst/>
          </a:prstGeom>
          <a:noFill/>
          <a:ln w="9525">
            <a:noFill/>
            <a:miter lim="800000"/>
            <a:headEnd/>
            <a:tailEnd/>
          </a:ln>
        </p:spPr>
      </p:pic>
      <p:sp>
        <p:nvSpPr>
          <p:cNvPr id="2" name="Title 1"/>
          <p:cNvSpPr>
            <a:spLocks noGrp="1"/>
          </p:cNvSpPr>
          <p:nvPr>
            <p:ph type="title"/>
          </p:nvPr>
        </p:nvSpPr>
        <p:spPr>
          <a:xfrm>
            <a:off x="251520" y="764704"/>
            <a:ext cx="8358246" cy="642942"/>
          </a:xfrm>
        </p:spPr>
        <p:txBody>
          <a:bodyPr/>
          <a:lstStyle/>
          <a:p>
            <a:r>
              <a:rPr lang="en-GB" dirty="0" smtClean="0">
                <a:solidFill>
                  <a:schemeClr val="tx1"/>
                </a:solidFill>
              </a:rPr>
              <a:t>Bedwetting (Enuresis) </a:t>
            </a:r>
            <a:endParaRPr lang="en-GB" dirty="0">
              <a:solidFill>
                <a:schemeClr val="tx1"/>
              </a:solidFill>
            </a:endParaRPr>
          </a:p>
        </p:txBody>
      </p:sp>
      <p:sp>
        <p:nvSpPr>
          <p:cNvPr id="3" name="Content Placeholder 2"/>
          <p:cNvSpPr>
            <a:spLocks noGrp="1"/>
          </p:cNvSpPr>
          <p:nvPr>
            <p:ph idx="1"/>
          </p:nvPr>
        </p:nvSpPr>
        <p:spPr>
          <a:xfrm>
            <a:off x="251520" y="1844824"/>
            <a:ext cx="8372476" cy="5310922"/>
          </a:xfrm>
        </p:spPr>
        <p:txBody>
          <a:bodyPr/>
          <a:lstStyle/>
          <a:p>
            <a:endParaRPr lang="en-GB" sz="2000" dirty="0" smtClean="0"/>
          </a:p>
          <a:p>
            <a:r>
              <a:rPr lang="en-GB" sz="2000" dirty="0" smtClean="0"/>
              <a:t>20% of children will still wet the bed at the age of 5</a:t>
            </a:r>
          </a:p>
          <a:p>
            <a:endParaRPr lang="en-GB" sz="2000" dirty="0" smtClean="0"/>
          </a:p>
          <a:p>
            <a:r>
              <a:rPr lang="en-GB" sz="2000" dirty="0" smtClean="0"/>
              <a:t>We can provide information on general strategies for children under 7</a:t>
            </a:r>
          </a:p>
          <a:p>
            <a:endParaRPr lang="en-GB" sz="2000" dirty="0" smtClean="0"/>
          </a:p>
          <a:p>
            <a:r>
              <a:rPr lang="en-GB" sz="2000" dirty="0" smtClean="0"/>
              <a:t>If your child is still wetting the bed at 6½yrs, please visit your GP for a referral to the School Nurse led enuresis clinic </a:t>
            </a:r>
          </a:p>
          <a:p>
            <a:endParaRPr lang="en-GB" sz="2000" dirty="0" smtClean="0"/>
          </a:p>
          <a:p>
            <a:pPr>
              <a:buNone/>
            </a:pPr>
            <a:r>
              <a:rPr lang="en-GB" sz="2000" dirty="0" smtClean="0"/>
              <a:t>For more information please visit: </a:t>
            </a:r>
          </a:p>
          <a:p>
            <a:pPr>
              <a:buNone/>
            </a:pPr>
            <a:r>
              <a:rPr lang="en-GB" sz="2000" dirty="0" smtClean="0"/>
              <a:t>http://www.eric.org.uk/</a:t>
            </a:r>
            <a:endParaRPr lang="en-GB"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49263" y="158750"/>
            <a:ext cx="8229600" cy="815975"/>
          </a:xfrm>
        </p:spPr>
        <p:txBody>
          <a:bodyPr/>
          <a:lstStyle/>
          <a:p>
            <a:pPr eaLnBrk="1" hangingPunct="1"/>
            <a:r>
              <a:rPr lang="en-GB" altLang="en-US" dirty="0" smtClean="0">
                <a:solidFill>
                  <a:schemeClr val="tx1"/>
                </a:solidFill>
                <a:latin typeface="Arial" charset="0"/>
                <a:ea typeface="ＭＳ Ｐゴシック" pitchFamily="34" charset="-128"/>
                <a:cs typeface="Arial" charset="0"/>
              </a:rPr>
              <a:t>Staff Awareness</a:t>
            </a:r>
            <a:endParaRPr lang="en-US" altLang="en-US" dirty="0" smtClean="0">
              <a:solidFill>
                <a:schemeClr val="tx1"/>
              </a:solidFill>
              <a:latin typeface="Arial" charset="0"/>
              <a:ea typeface="ＭＳ Ｐゴシック" pitchFamily="34" charset="-128"/>
              <a:cs typeface="Arial" charset="0"/>
            </a:endParaRPr>
          </a:p>
        </p:txBody>
      </p:sp>
      <p:sp>
        <p:nvSpPr>
          <p:cNvPr id="18435" name="Rectangle 3"/>
          <p:cNvSpPr>
            <a:spLocks noGrp="1" noChangeArrowheads="1"/>
          </p:cNvSpPr>
          <p:nvPr>
            <p:ph type="body" idx="1"/>
          </p:nvPr>
        </p:nvSpPr>
        <p:spPr>
          <a:xfrm>
            <a:off x="449263" y="1038224"/>
            <a:ext cx="8229600" cy="806599"/>
          </a:xfrm>
        </p:spPr>
        <p:txBody>
          <a:bodyPr/>
          <a:lstStyle/>
          <a:p>
            <a:pPr algn="ctr" eaLnBrk="1" hangingPunct="1">
              <a:lnSpc>
                <a:spcPct val="90000"/>
              </a:lnSpc>
              <a:buFontTx/>
              <a:buNone/>
            </a:pPr>
            <a:r>
              <a:rPr lang="en-GB" altLang="en-US" sz="2000" dirty="0" smtClean="0">
                <a:latin typeface="Arial" charset="0"/>
                <a:ea typeface="ＭＳ Ｐゴシック" pitchFamily="34" charset="-128"/>
                <a:cs typeface="Arial" charset="0"/>
              </a:rPr>
              <a:t>We offer sessions to school staff on medical conditions, to raise awareness and ensure regular updates:</a:t>
            </a:r>
          </a:p>
        </p:txBody>
      </p:sp>
      <p:pic>
        <p:nvPicPr>
          <p:cNvPr id="18436" name="Picture 4" descr="asthm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78664" y="1847850"/>
            <a:ext cx="977900" cy="1271588"/>
          </a:xfrm>
          <a:prstGeom prst="rect">
            <a:avLst/>
          </a:prstGeom>
          <a:noFill/>
          <a:ln w="9525">
            <a:noFill/>
            <a:miter lim="800000"/>
            <a:headEnd/>
            <a:tailEnd/>
          </a:ln>
        </p:spPr>
      </p:pic>
      <p:sp>
        <p:nvSpPr>
          <p:cNvPr id="18437" name="Rectangle 6"/>
          <p:cNvSpPr>
            <a:spLocks noChangeArrowheads="1"/>
          </p:cNvSpPr>
          <p:nvPr/>
        </p:nvSpPr>
        <p:spPr bwMode="auto">
          <a:xfrm>
            <a:off x="-31750" y="4867275"/>
            <a:ext cx="9144000" cy="707886"/>
          </a:xfrm>
          <a:prstGeom prst="rect">
            <a:avLst/>
          </a:prstGeom>
          <a:noFill/>
          <a:ln w="9525">
            <a:noFill/>
            <a:miter lim="800000"/>
            <a:headEnd/>
            <a:tailEnd/>
          </a:ln>
        </p:spPr>
        <p:txBody>
          <a:bodyPr>
            <a:spAutoFit/>
          </a:bodyPr>
          <a:lstStyle/>
          <a:p>
            <a:pPr algn="ctr" eaLnBrk="1" hangingPunct="1"/>
            <a:r>
              <a:rPr lang="en-GB" altLang="en-US" sz="2000" dirty="0" smtClean="0"/>
              <a:t>You can highlight any medical conditions or </a:t>
            </a:r>
            <a:r>
              <a:rPr lang="en-GB" altLang="en-US" sz="2000" dirty="0"/>
              <a:t>significant </a:t>
            </a:r>
            <a:r>
              <a:rPr lang="en-GB" altLang="en-US" sz="2000" dirty="0" smtClean="0"/>
              <a:t>health needs on the on-line questionnaire</a:t>
            </a:r>
            <a:endParaRPr lang="en-GB" altLang="en-US" sz="2000" dirty="0"/>
          </a:p>
        </p:txBody>
      </p:sp>
      <p:sp>
        <p:nvSpPr>
          <p:cNvPr id="18438" name="Text Box 7"/>
          <p:cNvSpPr txBox="1">
            <a:spLocks noChangeArrowheads="1"/>
          </p:cNvSpPr>
          <p:nvPr/>
        </p:nvSpPr>
        <p:spPr bwMode="auto">
          <a:xfrm>
            <a:off x="454025" y="2268538"/>
            <a:ext cx="1024639" cy="400110"/>
          </a:xfrm>
          <a:prstGeom prst="rect">
            <a:avLst/>
          </a:prstGeom>
          <a:noFill/>
          <a:ln w="9525">
            <a:noFill/>
            <a:miter lim="800000"/>
            <a:headEnd/>
            <a:tailEnd/>
          </a:ln>
        </p:spPr>
        <p:txBody>
          <a:bodyPr wrap="none">
            <a:spAutoFit/>
          </a:bodyPr>
          <a:lstStyle/>
          <a:p>
            <a:pPr eaLnBrk="1" hangingPunct="1"/>
            <a:r>
              <a:rPr lang="en-GB" altLang="en-US" sz="2000"/>
              <a:t>asthma</a:t>
            </a:r>
            <a:endParaRPr lang="en-US" altLang="en-US" sz="2000"/>
          </a:p>
        </p:txBody>
      </p:sp>
      <p:sp>
        <p:nvSpPr>
          <p:cNvPr id="18439" name="Text Box 8"/>
          <p:cNvSpPr txBox="1">
            <a:spLocks noChangeArrowheads="1"/>
          </p:cNvSpPr>
          <p:nvPr/>
        </p:nvSpPr>
        <p:spPr bwMode="auto">
          <a:xfrm>
            <a:off x="3497263" y="3008313"/>
            <a:ext cx="1540806" cy="400110"/>
          </a:xfrm>
          <a:prstGeom prst="rect">
            <a:avLst/>
          </a:prstGeom>
          <a:noFill/>
          <a:ln w="9525">
            <a:noFill/>
            <a:miter lim="800000"/>
            <a:headEnd/>
            <a:tailEnd/>
          </a:ln>
        </p:spPr>
        <p:txBody>
          <a:bodyPr wrap="none">
            <a:spAutoFit/>
          </a:bodyPr>
          <a:lstStyle/>
          <a:p>
            <a:pPr eaLnBrk="1" hangingPunct="1"/>
            <a:r>
              <a:rPr lang="en-GB" altLang="en-US" sz="2000"/>
              <a:t>anaphylaxis</a:t>
            </a:r>
            <a:endParaRPr lang="en-US" altLang="en-US" sz="2000"/>
          </a:p>
        </p:txBody>
      </p:sp>
      <p:sp>
        <p:nvSpPr>
          <p:cNvPr id="18440" name="Text Box 9"/>
          <p:cNvSpPr txBox="1">
            <a:spLocks noChangeArrowheads="1"/>
          </p:cNvSpPr>
          <p:nvPr/>
        </p:nvSpPr>
        <p:spPr bwMode="auto">
          <a:xfrm>
            <a:off x="7669871" y="2214532"/>
            <a:ext cx="1127232" cy="400110"/>
          </a:xfrm>
          <a:prstGeom prst="rect">
            <a:avLst/>
          </a:prstGeom>
          <a:noFill/>
          <a:ln w="9525">
            <a:noFill/>
            <a:miter lim="800000"/>
            <a:headEnd/>
            <a:tailEnd/>
          </a:ln>
        </p:spPr>
        <p:txBody>
          <a:bodyPr wrap="none">
            <a:spAutoFit/>
          </a:bodyPr>
          <a:lstStyle/>
          <a:p>
            <a:pPr eaLnBrk="1" hangingPunct="1"/>
            <a:r>
              <a:rPr lang="en-GB" altLang="en-US" sz="2000" dirty="0"/>
              <a:t>epilepsy</a:t>
            </a:r>
            <a:endParaRPr lang="en-US" altLang="en-US" sz="2000" dirty="0"/>
          </a:p>
        </p:txBody>
      </p:sp>
      <p:sp>
        <p:nvSpPr>
          <p:cNvPr id="18441" name="AutoShape 11" descr="9k="/>
          <p:cNvSpPr>
            <a:spLocks noChangeAspect="1" noChangeArrowheads="1"/>
          </p:cNvSpPr>
          <p:nvPr/>
        </p:nvSpPr>
        <p:spPr bwMode="auto">
          <a:xfrm>
            <a:off x="3876675" y="3024188"/>
            <a:ext cx="1390650" cy="809625"/>
          </a:xfrm>
          <a:prstGeom prst="rect">
            <a:avLst/>
          </a:prstGeom>
          <a:noFill/>
          <a:ln w="9525">
            <a:noFill/>
            <a:miter lim="800000"/>
            <a:headEnd/>
            <a:tailEnd/>
          </a:ln>
        </p:spPr>
        <p:txBody>
          <a:bodyPr/>
          <a:lstStyle/>
          <a:p>
            <a:pPr eaLnBrk="1" hangingPunct="1"/>
            <a:endParaRPr lang="en-GB" altLang="en-US" sz="2000"/>
          </a:p>
        </p:txBody>
      </p:sp>
      <p:pic>
        <p:nvPicPr>
          <p:cNvPr id="18442" name="Picture 13" descr="f-aidrecov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349789">
            <a:off x="6140821" y="2128227"/>
            <a:ext cx="1743075" cy="1019175"/>
          </a:xfrm>
          <a:prstGeom prst="rect">
            <a:avLst/>
          </a:prstGeom>
          <a:noFill/>
          <a:ln w="9525">
            <a:noFill/>
            <a:miter lim="800000"/>
            <a:headEnd/>
            <a:tailEnd/>
          </a:ln>
        </p:spPr>
      </p:pic>
      <p:pic>
        <p:nvPicPr>
          <p:cNvPr id="18443" name="Picture 17" descr="jext"/>
          <p:cNvPicPr>
            <a:picLocks noChangeAspect="1" noChangeArrowheads="1"/>
          </p:cNvPicPr>
          <p:nvPr/>
        </p:nvPicPr>
        <p:blipFill>
          <a:blip r:embed="rId5" cstate="print"/>
          <a:srcRect/>
          <a:stretch>
            <a:fillRect/>
          </a:stretch>
        </p:blipFill>
        <p:spPr bwMode="auto">
          <a:xfrm>
            <a:off x="5259388" y="3135313"/>
            <a:ext cx="587375" cy="1300162"/>
          </a:xfrm>
          <a:prstGeom prst="rect">
            <a:avLst/>
          </a:prstGeom>
          <a:noFill/>
          <a:ln w="9525">
            <a:noFill/>
            <a:miter lim="800000"/>
            <a:headEnd/>
            <a:tailEnd/>
          </a:ln>
        </p:spPr>
      </p:pic>
      <p:pic>
        <p:nvPicPr>
          <p:cNvPr id="18444" name="Picture 2"/>
          <p:cNvPicPr>
            <a:picLocks noChangeAspect="1"/>
          </p:cNvPicPr>
          <p:nvPr/>
        </p:nvPicPr>
        <p:blipFill>
          <a:blip r:embed="rId6" cstate="print">
            <a:clrChange>
              <a:clrFrom>
                <a:srgbClr val="FBFBFB"/>
              </a:clrFrom>
              <a:clrTo>
                <a:srgbClr val="FBFBFB">
                  <a:alpha val="0"/>
                </a:srgbClr>
              </a:clrTo>
            </a:clrChange>
          </a:blip>
          <a:srcRect/>
          <a:stretch>
            <a:fillRect/>
          </a:stretch>
        </p:blipFill>
        <p:spPr bwMode="auto">
          <a:xfrm>
            <a:off x="2192338" y="3459163"/>
            <a:ext cx="2211387" cy="866775"/>
          </a:xfrm>
          <a:prstGeom prst="rect">
            <a:avLst/>
          </a:prstGeom>
          <a:noFill/>
          <a:ln w="9525">
            <a:noFill/>
            <a:miter lim="800000"/>
            <a:headEnd/>
            <a:tailEnd/>
          </a:ln>
        </p:spPr>
      </p:pic>
      <p:pic>
        <p:nvPicPr>
          <p:cNvPr id="18445" name="Picture 5" descr="ALK_EpiPen_YW8M484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944192">
            <a:off x="3287713" y="3683000"/>
            <a:ext cx="2232025" cy="1030288"/>
          </a:xfrm>
          <a:prstGeom prst="rect">
            <a:avLst/>
          </a:prstGeom>
          <a:noFill/>
          <a:ln w="9525" algn="in">
            <a:noFill/>
            <a:miter lim="800000"/>
            <a:headEnd/>
            <a:tailEnd/>
          </a:ln>
        </p:spPr>
      </p:pic>
      <p:sp>
        <p:nvSpPr>
          <p:cNvPr id="18446" name="TextBox 1"/>
          <p:cNvSpPr txBox="1">
            <a:spLocks noChangeArrowheads="1"/>
          </p:cNvSpPr>
          <p:nvPr/>
        </p:nvSpPr>
        <p:spPr bwMode="auto">
          <a:xfrm>
            <a:off x="107950" y="5824538"/>
            <a:ext cx="5400675" cy="707886"/>
          </a:xfrm>
          <a:prstGeom prst="rect">
            <a:avLst/>
          </a:prstGeom>
          <a:noFill/>
          <a:ln w="9525">
            <a:noFill/>
            <a:miter lim="800000"/>
            <a:headEnd/>
            <a:tailEnd/>
          </a:ln>
        </p:spPr>
        <p:txBody>
          <a:bodyPr>
            <a:spAutoFit/>
          </a:bodyPr>
          <a:lstStyle/>
          <a:p>
            <a:pPr algn="ctr" eaLnBrk="1" hangingPunct="1"/>
            <a:r>
              <a:rPr lang="en-GB" altLang="en-US" sz="2000"/>
              <a:t>We can work with you and school to develop a Health Care Plan</a:t>
            </a:r>
            <a:endParaRPr lang="en-US" altLang="en-US"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8625" y="285750"/>
            <a:ext cx="8358188" cy="642938"/>
          </a:xfrm>
        </p:spPr>
        <p:txBody>
          <a:bodyPr/>
          <a:lstStyle/>
          <a:p>
            <a:pPr eaLnBrk="1" hangingPunct="1"/>
            <a:r>
              <a:rPr lang="en-GB" altLang="en-US" dirty="0" smtClean="0">
                <a:solidFill>
                  <a:schemeClr val="tx1"/>
                </a:solidFill>
                <a:latin typeface="Arial" charset="0"/>
                <a:ea typeface="ＭＳ Ｐゴシック" pitchFamily="34" charset="-128"/>
                <a:cs typeface="Arial" charset="0"/>
              </a:rPr>
              <a:t>Medication in school</a:t>
            </a:r>
            <a:endParaRPr lang="en-US" altLang="en-US" dirty="0" smtClean="0">
              <a:solidFill>
                <a:schemeClr val="tx1"/>
              </a:solidFill>
              <a:latin typeface="Arial" charset="0"/>
              <a:ea typeface="ＭＳ Ｐゴシック" pitchFamily="34" charset="-128"/>
              <a:cs typeface="Arial" charset="0"/>
            </a:endParaRPr>
          </a:p>
        </p:txBody>
      </p:sp>
      <p:pic>
        <p:nvPicPr>
          <p:cNvPr id="19459" name="Picture 7" descr="ANd9GcRvXn1-IApYF3zTXxER63PZn_Pu8o_R-qtoVfaNCLInQ4RAgBZl"/>
          <p:cNvPicPr>
            <a:picLocks noChangeAspect="1" noChangeArrowheads="1"/>
          </p:cNvPicPr>
          <p:nvPr/>
        </p:nvPicPr>
        <p:blipFill>
          <a:blip r:embed="rId3" cstate="print"/>
          <a:srcRect/>
          <a:stretch>
            <a:fillRect/>
          </a:stretch>
        </p:blipFill>
        <p:spPr bwMode="auto">
          <a:xfrm>
            <a:off x="1214438" y="1214438"/>
            <a:ext cx="1584325" cy="887412"/>
          </a:xfrm>
          <a:prstGeom prst="rect">
            <a:avLst/>
          </a:prstGeom>
          <a:noFill/>
          <a:ln w="9525">
            <a:noFill/>
            <a:miter lim="800000"/>
            <a:headEnd/>
            <a:tailEnd/>
          </a:ln>
        </p:spPr>
      </p:pic>
      <p:sp>
        <p:nvSpPr>
          <p:cNvPr id="19460" name="AutoShape 11" descr="9k="/>
          <p:cNvSpPr>
            <a:spLocks noChangeAspect="1" noChangeArrowheads="1"/>
          </p:cNvSpPr>
          <p:nvPr/>
        </p:nvSpPr>
        <p:spPr bwMode="auto">
          <a:xfrm>
            <a:off x="63500" y="0"/>
            <a:ext cx="1257300" cy="1190625"/>
          </a:xfrm>
          <a:prstGeom prst="rect">
            <a:avLst/>
          </a:prstGeom>
          <a:noFill/>
          <a:ln w="9525">
            <a:noFill/>
            <a:miter lim="800000"/>
            <a:headEnd/>
            <a:tailEnd/>
          </a:ln>
        </p:spPr>
        <p:txBody>
          <a:bodyPr/>
          <a:lstStyle/>
          <a:p>
            <a:pPr eaLnBrk="1" hangingPunct="1"/>
            <a:endParaRPr lang="en-GB" altLang="en-US"/>
          </a:p>
        </p:txBody>
      </p:sp>
      <p:sp>
        <p:nvSpPr>
          <p:cNvPr id="19461" name="AutoShape 13" descr="9k="/>
          <p:cNvSpPr>
            <a:spLocks noChangeAspect="1" noChangeArrowheads="1"/>
          </p:cNvSpPr>
          <p:nvPr/>
        </p:nvSpPr>
        <p:spPr bwMode="auto">
          <a:xfrm>
            <a:off x="63500" y="0"/>
            <a:ext cx="1257300" cy="1190625"/>
          </a:xfrm>
          <a:prstGeom prst="rect">
            <a:avLst/>
          </a:prstGeom>
          <a:noFill/>
          <a:ln w="9525">
            <a:noFill/>
            <a:miter lim="800000"/>
            <a:headEnd/>
            <a:tailEnd/>
          </a:ln>
        </p:spPr>
        <p:txBody>
          <a:bodyPr/>
          <a:lstStyle/>
          <a:p>
            <a:pPr eaLnBrk="1" hangingPunct="1"/>
            <a:endParaRPr lang="en-GB" altLang="en-US"/>
          </a:p>
        </p:txBody>
      </p:sp>
      <p:pic>
        <p:nvPicPr>
          <p:cNvPr id="19462" name="Picture 15" descr="Epipen%20Cartoon"/>
          <p:cNvPicPr>
            <a:picLocks noChangeAspect="1" noChangeArrowheads="1"/>
          </p:cNvPicPr>
          <p:nvPr/>
        </p:nvPicPr>
        <p:blipFill>
          <a:blip r:embed="rId4" cstate="print"/>
          <a:srcRect/>
          <a:stretch>
            <a:fillRect/>
          </a:stretch>
        </p:blipFill>
        <p:spPr bwMode="auto">
          <a:xfrm>
            <a:off x="6550025" y="2522538"/>
            <a:ext cx="1081088" cy="1028700"/>
          </a:xfrm>
          <a:prstGeom prst="rect">
            <a:avLst/>
          </a:prstGeom>
          <a:noFill/>
          <a:ln w="9525">
            <a:noFill/>
            <a:miter lim="800000"/>
            <a:headEnd/>
            <a:tailEnd/>
          </a:ln>
        </p:spPr>
      </p:pic>
      <p:sp>
        <p:nvSpPr>
          <p:cNvPr id="19463" name="Rectangle 16"/>
          <p:cNvSpPr>
            <a:spLocks noChangeArrowheads="1"/>
          </p:cNvSpPr>
          <p:nvPr/>
        </p:nvSpPr>
        <p:spPr bwMode="auto">
          <a:xfrm>
            <a:off x="184150" y="5360988"/>
            <a:ext cx="5392738" cy="1263650"/>
          </a:xfrm>
          <a:prstGeom prst="rect">
            <a:avLst/>
          </a:prstGeom>
          <a:noFill/>
          <a:ln w="9525">
            <a:noFill/>
            <a:miter lim="800000"/>
            <a:headEnd/>
            <a:tailEnd/>
          </a:ln>
        </p:spPr>
        <p:txBody>
          <a:bodyPr/>
          <a:lstStyle/>
          <a:p>
            <a:pPr marL="342900" indent="-342900" algn="ctr" eaLnBrk="1" hangingPunct="1">
              <a:lnSpc>
                <a:spcPct val="90000"/>
              </a:lnSpc>
              <a:spcBef>
                <a:spcPct val="20000"/>
              </a:spcBef>
            </a:pPr>
            <a:r>
              <a:rPr lang="en-GB" altLang="en-US" sz="2000"/>
              <a:t>You will need to fill out the appropriate</a:t>
            </a:r>
          </a:p>
          <a:p>
            <a:pPr marL="342900" indent="-342900" algn="ctr" eaLnBrk="1" hangingPunct="1">
              <a:lnSpc>
                <a:spcPct val="90000"/>
              </a:lnSpc>
              <a:spcBef>
                <a:spcPct val="20000"/>
              </a:spcBef>
            </a:pPr>
            <a:r>
              <a:rPr lang="en-GB" altLang="en-US" sz="2000"/>
              <a:t>forms so that your child can receive</a:t>
            </a:r>
          </a:p>
          <a:p>
            <a:pPr marL="342900" indent="-342900" algn="ctr" eaLnBrk="1" hangingPunct="1">
              <a:lnSpc>
                <a:spcPct val="90000"/>
              </a:lnSpc>
              <a:spcBef>
                <a:spcPct val="20000"/>
              </a:spcBef>
            </a:pPr>
            <a:r>
              <a:rPr lang="en-GB" altLang="en-US" sz="2000"/>
              <a:t>their medication</a:t>
            </a:r>
            <a:endParaRPr lang="en-US" altLang="en-US" sz="2000"/>
          </a:p>
        </p:txBody>
      </p:sp>
      <p:sp>
        <p:nvSpPr>
          <p:cNvPr id="19464" name="Rectangle 18"/>
          <p:cNvSpPr>
            <a:spLocks noChangeArrowheads="1"/>
          </p:cNvSpPr>
          <p:nvPr/>
        </p:nvSpPr>
        <p:spPr bwMode="auto">
          <a:xfrm>
            <a:off x="973138" y="1982788"/>
            <a:ext cx="3635375" cy="1015663"/>
          </a:xfrm>
          <a:prstGeom prst="rect">
            <a:avLst/>
          </a:prstGeom>
          <a:noFill/>
          <a:ln w="9525">
            <a:noFill/>
            <a:miter lim="800000"/>
            <a:headEnd/>
            <a:tailEnd/>
          </a:ln>
        </p:spPr>
        <p:txBody>
          <a:bodyPr>
            <a:spAutoFit/>
          </a:bodyPr>
          <a:lstStyle/>
          <a:p>
            <a:pPr algn="ctr" eaLnBrk="1" hangingPunct="1"/>
            <a:r>
              <a:rPr lang="en-GB" altLang="en-US" sz="2000" dirty="0"/>
              <a:t>There should be no non-prescribed medicines in school </a:t>
            </a:r>
            <a:endParaRPr lang="en-US" altLang="en-US" sz="2000" dirty="0"/>
          </a:p>
        </p:txBody>
      </p:sp>
      <p:pic>
        <p:nvPicPr>
          <p:cNvPr id="19465" name="Picture 22" descr="mdinhale"/>
          <p:cNvPicPr>
            <a:picLocks noChangeAspect="1" noChangeArrowheads="1"/>
          </p:cNvPicPr>
          <p:nvPr/>
        </p:nvPicPr>
        <p:blipFill>
          <a:blip r:embed="rId5" cstate="print">
            <a:clrChange>
              <a:clrFrom>
                <a:srgbClr val="FCFEFB"/>
              </a:clrFrom>
              <a:clrTo>
                <a:srgbClr val="FCFEFB">
                  <a:alpha val="0"/>
                </a:srgbClr>
              </a:clrTo>
            </a:clrChange>
          </a:blip>
          <a:srcRect l="54861" t="30617" r="2441" b="47594"/>
          <a:stretch>
            <a:fillRect/>
          </a:stretch>
        </p:blipFill>
        <p:spPr bwMode="auto">
          <a:xfrm>
            <a:off x="1692275" y="4154488"/>
            <a:ext cx="1906588" cy="1260475"/>
          </a:xfrm>
          <a:prstGeom prst="rect">
            <a:avLst/>
          </a:prstGeom>
          <a:noFill/>
          <a:ln w="9525">
            <a:noFill/>
            <a:miter lim="800000"/>
            <a:headEnd/>
            <a:tailEnd/>
          </a:ln>
        </p:spPr>
      </p:pic>
      <p:sp>
        <p:nvSpPr>
          <p:cNvPr id="19466" name="Rectangle 24"/>
          <p:cNvSpPr>
            <a:spLocks noChangeArrowheads="1"/>
          </p:cNvSpPr>
          <p:nvPr/>
        </p:nvSpPr>
        <p:spPr bwMode="auto">
          <a:xfrm>
            <a:off x="5362575" y="3429000"/>
            <a:ext cx="3455988" cy="1015663"/>
          </a:xfrm>
          <a:prstGeom prst="rect">
            <a:avLst/>
          </a:prstGeom>
          <a:noFill/>
          <a:ln w="9525">
            <a:noFill/>
            <a:miter lim="800000"/>
            <a:headEnd/>
            <a:tailEnd/>
          </a:ln>
        </p:spPr>
        <p:txBody>
          <a:bodyPr>
            <a:spAutoFit/>
          </a:bodyPr>
          <a:lstStyle/>
          <a:p>
            <a:pPr algn="ctr" eaLnBrk="1" hangingPunct="1"/>
            <a:r>
              <a:rPr lang="en-GB" altLang="en-US" sz="2000"/>
              <a:t>Schools have a policy for managing medicines in school </a:t>
            </a:r>
            <a:endParaRPr lang="en-US" altLang="en-US"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a:xfrm>
            <a:off x="468313" y="141288"/>
            <a:ext cx="8229600" cy="958850"/>
          </a:xfrm>
        </p:spPr>
        <p:txBody>
          <a:bodyPr/>
          <a:lstStyle/>
          <a:p>
            <a:pPr eaLnBrk="1" hangingPunct="1"/>
            <a:r>
              <a:rPr lang="en-GB" altLang="en-US" dirty="0" smtClean="0">
                <a:solidFill>
                  <a:schemeClr val="tx1"/>
                </a:solidFill>
                <a:latin typeface="Arial" charset="0"/>
                <a:ea typeface="ＭＳ Ｐゴシック" pitchFamily="34" charset="-128"/>
                <a:cs typeface="Arial" charset="0"/>
              </a:rPr>
              <a:t>Illnesses</a:t>
            </a:r>
            <a:endParaRPr lang="en-US" altLang="en-US" dirty="0" smtClean="0">
              <a:solidFill>
                <a:schemeClr val="tx1"/>
              </a:solidFill>
              <a:latin typeface="Arial" charset="0"/>
              <a:ea typeface="ＭＳ Ｐゴシック" pitchFamily="34" charset="-128"/>
              <a:cs typeface="Arial" charset="0"/>
            </a:endParaRPr>
          </a:p>
        </p:txBody>
      </p:sp>
      <p:sp>
        <p:nvSpPr>
          <p:cNvPr id="20483" name="Rectangle 17"/>
          <p:cNvSpPr>
            <a:spLocks noChangeArrowheads="1"/>
          </p:cNvSpPr>
          <p:nvPr/>
        </p:nvSpPr>
        <p:spPr bwMode="auto">
          <a:xfrm>
            <a:off x="250825" y="1341438"/>
            <a:ext cx="3240088" cy="1323439"/>
          </a:xfrm>
          <a:prstGeom prst="rect">
            <a:avLst/>
          </a:prstGeom>
          <a:noFill/>
          <a:ln w="9525">
            <a:noFill/>
            <a:miter lim="800000"/>
            <a:headEnd/>
            <a:tailEnd/>
          </a:ln>
        </p:spPr>
        <p:txBody>
          <a:bodyPr>
            <a:spAutoFit/>
          </a:bodyPr>
          <a:lstStyle/>
          <a:p>
            <a:pPr algn="ctr" eaLnBrk="1" hangingPunct="1">
              <a:spcBef>
                <a:spcPct val="20000"/>
              </a:spcBef>
            </a:pPr>
            <a:r>
              <a:rPr lang="en-GB" altLang="en-US" sz="2000" u="sng"/>
              <a:t>Diarrhoea &amp; vomiting</a:t>
            </a:r>
            <a:r>
              <a:rPr lang="en-GB" altLang="en-US" sz="2000"/>
              <a:t>  Your child should be off school for 48hrs from the last episode</a:t>
            </a:r>
            <a:endParaRPr lang="en-US" altLang="en-US" sz="2000"/>
          </a:p>
        </p:txBody>
      </p:sp>
      <p:pic>
        <p:nvPicPr>
          <p:cNvPr id="20484" name="Picture 1"/>
          <p:cNvPicPr>
            <a:picLocks noChangeAspect="1"/>
          </p:cNvPicPr>
          <p:nvPr/>
        </p:nvPicPr>
        <p:blipFill>
          <a:blip r:embed="rId3" cstate="print">
            <a:clrChange>
              <a:clrFrom>
                <a:srgbClr val="FFFFFF"/>
              </a:clrFrom>
              <a:clrTo>
                <a:srgbClr val="FFFFFF">
                  <a:alpha val="0"/>
                </a:srgbClr>
              </a:clrTo>
            </a:clrChange>
          </a:blip>
          <a:srcRect b="12338"/>
          <a:stretch>
            <a:fillRect/>
          </a:stretch>
        </p:blipFill>
        <p:spPr bwMode="auto">
          <a:xfrm>
            <a:off x="3148013" y="1600200"/>
            <a:ext cx="1627187" cy="1608138"/>
          </a:xfrm>
          <a:prstGeom prst="rect">
            <a:avLst/>
          </a:prstGeom>
          <a:noFill/>
          <a:ln w="9525">
            <a:noFill/>
            <a:miter lim="800000"/>
            <a:headEnd/>
            <a:tailEnd/>
          </a:ln>
        </p:spPr>
      </p:pic>
      <p:pic>
        <p:nvPicPr>
          <p:cNvPr id="20485" name="Picture 7" descr="ANd9GcRnWeSKLnwolNC-rFeIbPZ-6wrOcYB4Fj8dlE5b3dVr1Wa1oEnhGA"/>
          <p:cNvPicPr>
            <a:picLocks noChangeAspect="1" noChangeArrowheads="1"/>
          </p:cNvPicPr>
          <p:nvPr/>
        </p:nvPicPr>
        <p:blipFill>
          <a:blip r:embed="rId4" cstate="print"/>
          <a:srcRect/>
          <a:stretch>
            <a:fillRect/>
          </a:stretch>
        </p:blipFill>
        <p:spPr bwMode="auto">
          <a:xfrm>
            <a:off x="6948488" y="260350"/>
            <a:ext cx="1362075" cy="1465263"/>
          </a:xfrm>
          <a:prstGeom prst="rect">
            <a:avLst/>
          </a:prstGeom>
          <a:noFill/>
          <a:ln w="9525">
            <a:noFill/>
            <a:miter lim="800000"/>
            <a:headEnd/>
            <a:tailEnd/>
          </a:ln>
        </p:spPr>
      </p:pic>
      <p:sp>
        <p:nvSpPr>
          <p:cNvPr id="20486" name="Rectangle 18"/>
          <p:cNvSpPr>
            <a:spLocks noChangeArrowheads="1"/>
          </p:cNvSpPr>
          <p:nvPr/>
        </p:nvSpPr>
        <p:spPr bwMode="auto">
          <a:xfrm>
            <a:off x="5630863" y="1798638"/>
            <a:ext cx="3024187" cy="1384995"/>
          </a:xfrm>
          <a:prstGeom prst="rect">
            <a:avLst/>
          </a:prstGeom>
          <a:noFill/>
          <a:ln w="9525">
            <a:noFill/>
            <a:miter lim="800000"/>
            <a:headEnd/>
            <a:tailEnd/>
          </a:ln>
        </p:spPr>
        <p:txBody>
          <a:bodyPr>
            <a:spAutoFit/>
          </a:bodyPr>
          <a:lstStyle/>
          <a:p>
            <a:pPr algn="ctr" eaLnBrk="1" hangingPunct="1">
              <a:spcBef>
                <a:spcPct val="20000"/>
              </a:spcBef>
            </a:pPr>
            <a:r>
              <a:rPr lang="en-GB" altLang="en-US" sz="2000" u="sng"/>
              <a:t>Threadworm</a:t>
            </a:r>
          </a:p>
          <a:p>
            <a:pPr algn="ctr" eaLnBrk="1" hangingPunct="1">
              <a:spcBef>
                <a:spcPct val="20000"/>
              </a:spcBef>
            </a:pPr>
            <a:r>
              <a:rPr lang="en-GB" altLang="en-US" sz="2000"/>
              <a:t>Prescriptions can be obtained from the GP/chemist</a:t>
            </a:r>
            <a:endParaRPr lang="en-US" altLang="en-US" sz="2000"/>
          </a:p>
        </p:txBody>
      </p:sp>
      <p:sp>
        <p:nvSpPr>
          <p:cNvPr id="20487" name="Rectangle 19"/>
          <p:cNvSpPr>
            <a:spLocks noChangeArrowheads="1"/>
          </p:cNvSpPr>
          <p:nvPr/>
        </p:nvSpPr>
        <p:spPr bwMode="auto">
          <a:xfrm>
            <a:off x="2268538" y="3348038"/>
            <a:ext cx="4067175" cy="1384995"/>
          </a:xfrm>
          <a:prstGeom prst="rect">
            <a:avLst/>
          </a:prstGeom>
          <a:noFill/>
          <a:ln w="9525">
            <a:noFill/>
            <a:miter lim="800000"/>
            <a:headEnd/>
            <a:tailEnd/>
          </a:ln>
        </p:spPr>
        <p:txBody>
          <a:bodyPr>
            <a:spAutoFit/>
          </a:bodyPr>
          <a:lstStyle/>
          <a:p>
            <a:pPr algn="ctr" eaLnBrk="1" hangingPunct="1">
              <a:spcBef>
                <a:spcPct val="20000"/>
              </a:spcBef>
            </a:pPr>
            <a:r>
              <a:rPr lang="en-GB" altLang="en-US" sz="2000" u="sng"/>
              <a:t>Chickenpox </a:t>
            </a:r>
          </a:p>
          <a:p>
            <a:pPr algn="ctr" eaLnBrk="1" hangingPunct="1">
              <a:spcBef>
                <a:spcPct val="20000"/>
              </a:spcBef>
            </a:pPr>
            <a:r>
              <a:rPr lang="en-US" altLang="en-US" sz="2000"/>
              <a:t>Is infectious from 1 - 2 days before the rash starts, until all the blisters have crusted over</a:t>
            </a:r>
          </a:p>
        </p:txBody>
      </p:sp>
      <p:pic>
        <p:nvPicPr>
          <p:cNvPr id="20488" name="Picture 5" descr="ANd9GcSyxZLvSf0t2Qdqf6k7iXVBbX-ozk6-gbbDCvTIV5Qr927b1O7B"/>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43550" y="4214813"/>
            <a:ext cx="1584325" cy="1285875"/>
          </a:xfrm>
          <a:prstGeom prst="rect">
            <a:avLst/>
          </a:prstGeom>
          <a:noFill/>
          <a:ln w="9525">
            <a:noFill/>
            <a:miter lim="800000"/>
            <a:headEnd/>
            <a:tailEnd/>
          </a:ln>
        </p:spPr>
      </p:pic>
      <p:sp>
        <p:nvSpPr>
          <p:cNvPr id="20489" name="TextBox 11"/>
          <p:cNvSpPr txBox="1">
            <a:spLocks noChangeArrowheads="1"/>
          </p:cNvSpPr>
          <p:nvPr/>
        </p:nvSpPr>
        <p:spPr bwMode="auto">
          <a:xfrm>
            <a:off x="535382" y="5534025"/>
            <a:ext cx="4645823" cy="1015663"/>
          </a:xfrm>
          <a:prstGeom prst="rect">
            <a:avLst/>
          </a:prstGeom>
          <a:noFill/>
          <a:ln w="9525">
            <a:noFill/>
            <a:miter lim="800000"/>
            <a:headEnd/>
            <a:tailEnd/>
          </a:ln>
        </p:spPr>
        <p:txBody>
          <a:bodyPr wrap="none">
            <a:spAutoFit/>
          </a:bodyPr>
          <a:lstStyle/>
          <a:p>
            <a:pPr algn="ctr"/>
            <a:r>
              <a:rPr lang="en-GB" altLang="en-US" sz="2000"/>
              <a:t>School has information about exclusion</a:t>
            </a:r>
          </a:p>
          <a:p>
            <a:pPr algn="ctr"/>
            <a:r>
              <a:rPr lang="en-GB" altLang="en-US" sz="2000"/>
              <a:t>times for various illnesses – if you are</a:t>
            </a:r>
          </a:p>
          <a:p>
            <a:pPr algn="ctr"/>
            <a:r>
              <a:rPr lang="en-GB" altLang="en-US" sz="2000"/>
              <a:t>unsure please ask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chemeClr val="tx1"/>
                </a:solidFill>
                <a:latin typeface="Arial" charset="0"/>
                <a:ea typeface="ＭＳ Ｐゴシック" pitchFamily="34" charset="-128"/>
                <a:cs typeface="Arial" charset="0"/>
              </a:rPr>
              <a:t>Head Lice</a:t>
            </a:r>
            <a:endParaRPr lang="en-US" altLang="en-US" dirty="0" smtClean="0">
              <a:solidFill>
                <a:schemeClr val="tx1"/>
              </a:solidFill>
              <a:latin typeface="Arial" charset="0"/>
              <a:ea typeface="ＭＳ Ｐゴシック" pitchFamily="34" charset="-128"/>
              <a:cs typeface="Arial" charset="0"/>
            </a:endParaRPr>
          </a:p>
        </p:txBody>
      </p:sp>
      <p:sp>
        <p:nvSpPr>
          <p:cNvPr id="21507" name="Rectangle 18"/>
          <p:cNvSpPr>
            <a:spLocks noGrp="1" noChangeArrowheads="1"/>
          </p:cNvSpPr>
          <p:nvPr>
            <p:ph sz="half" idx="1"/>
          </p:nvPr>
        </p:nvSpPr>
        <p:spPr>
          <a:xfrm>
            <a:off x="0" y="1800225"/>
            <a:ext cx="4032250" cy="4195763"/>
          </a:xfrm>
        </p:spPr>
        <p:txBody>
          <a:bodyPr/>
          <a:lstStyle/>
          <a:p>
            <a:pPr algn="ctr" eaLnBrk="1" hangingPunct="1">
              <a:lnSpc>
                <a:spcPct val="80000"/>
              </a:lnSpc>
              <a:buFontTx/>
              <a:buNone/>
            </a:pPr>
            <a:r>
              <a:rPr lang="en-GB" altLang="en-US" sz="2000" u="sng" dirty="0" smtClean="0">
                <a:latin typeface="Arial" charset="0"/>
                <a:ea typeface="ＭＳ Ｐゴシック" pitchFamily="34" charset="-128"/>
                <a:cs typeface="Arial" charset="0"/>
              </a:rPr>
              <a:t>Facts</a:t>
            </a:r>
          </a:p>
          <a:p>
            <a:pPr eaLnBrk="1" hangingPunct="1">
              <a:lnSpc>
                <a:spcPct val="80000"/>
              </a:lnSpc>
            </a:pPr>
            <a:r>
              <a:rPr lang="en-GB" altLang="en-US" sz="2000" dirty="0" smtClean="0">
                <a:latin typeface="Arial" charset="0"/>
                <a:ea typeface="ＭＳ Ｐゴシック" pitchFamily="34" charset="-128"/>
                <a:cs typeface="Arial" charset="0"/>
              </a:rPr>
              <a:t>Spread rapidly by prolonged head contact</a:t>
            </a:r>
          </a:p>
          <a:p>
            <a:pPr eaLnBrk="1" hangingPunct="1">
              <a:lnSpc>
                <a:spcPct val="80000"/>
              </a:lnSpc>
            </a:pPr>
            <a:endParaRPr lang="en-GB" altLang="en-US" sz="2000" dirty="0" smtClean="0">
              <a:latin typeface="Arial" charset="0"/>
              <a:ea typeface="ＭＳ Ｐゴシック" pitchFamily="34" charset="-128"/>
              <a:cs typeface="Arial" charset="0"/>
            </a:endParaRPr>
          </a:p>
          <a:p>
            <a:pPr eaLnBrk="1" hangingPunct="1">
              <a:lnSpc>
                <a:spcPct val="80000"/>
              </a:lnSpc>
            </a:pPr>
            <a:r>
              <a:rPr lang="en-GB" altLang="en-US" sz="2000" dirty="0" smtClean="0">
                <a:latin typeface="Arial" charset="0"/>
                <a:ea typeface="ＭＳ Ｐゴシック" pitchFamily="34" charset="-128"/>
                <a:cs typeface="Arial" charset="0"/>
              </a:rPr>
              <a:t>Walk from head to head (do not have wings)</a:t>
            </a:r>
          </a:p>
          <a:p>
            <a:pPr eaLnBrk="1" hangingPunct="1">
              <a:lnSpc>
                <a:spcPct val="80000"/>
              </a:lnSpc>
            </a:pPr>
            <a:endParaRPr lang="en-GB" altLang="en-US" sz="2000" dirty="0" smtClean="0">
              <a:latin typeface="Arial" charset="0"/>
              <a:ea typeface="ＭＳ Ｐゴシック" pitchFamily="34" charset="-128"/>
              <a:cs typeface="Arial" charset="0"/>
            </a:endParaRPr>
          </a:p>
          <a:p>
            <a:pPr eaLnBrk="1" hangingPunct="1">
              <a:lnSpc>
                <a:spcPct val="80000"/>
              </a:lnSpc>
            </a:pPr>
            <a:r>
              <a:rPr lang="en-GB" altLang="en-US" sz="2000" dirty="0" smtClean="0">
                <a:latin typeface="Arial" charset="0"/>
                <a:ea typeface="ＭＳ Ｐゴシック" pitchFamily="34" charset="-128"/>
                <a:cs typeface="Arial" charset="0"/>
              </a:rPr>
              <a:t>Grow to about the size of a sesame seed</a:t>
            </a:r>
          </a:p>
          <a:p>
            <a:pPr eaLnBrk="1" hangingPunct="1">
              <a:lnSpc>
                <a:spcPct val="80000"/>
              </a:lnSpc>
            </a:pPr>
            <a:endParaRPr lang="en-GB" altLang="en-US" sz="2000" dirty="0" smtClean="0">
              <a:latin typeface="Arial" charset="0"/>
              <a:ea typeface="ＭＳ Ｐゴシック" pitchFamily="34" charset="-128"/>
              <a:cs typeface="Arial" charset="0"/>
            </a:endParaRPr>
          </a:p>
          <a:p>
            <a:pPr eaLnBrk="1" hangingPunct="1">
              <a:lnSpc>
                <a:spcPct val="80000"/>
              </a:lnSpc>
            </a:pPr>
            <a:r>
              <a:rPr lang="en-GB" altLang="en-US" sz="2000" dirty="0" smtClean="0">
                <a:latin typeface="Arial" charset="0"/>
                <a:ea typeface="ＭＳ Ｐゴシック" pitchFamily="34" charset="-128"/>
                <a:cs typeface="Arial" charset="0"/>
              </a:rPr>
              <a:t>Scalp may not start itching for a few days</a:t>
            </a:r>
            <a:endParaRPr lang="en-US" altLang="en-US" sz="2000" dirty="0" smtClean="0">
              <a:latin typeface="Arial" charset="0"/>
              <a:ea typeface="ＭＳ Ｐゴシック" pitchFamily="34" charset="-128"/>
              <a:cs typeface="Arial" charset="0"/>
            </a:endParaRPr>
          </a:p>
        </p:txBody>
      </p:sp>
      <p:sp>
        <p:nvSpPr>
          <p:cNvPr id="21508" name="Rectangle 19"/>
          <p:cNvSpPr txBox="1">
            <a:spLocks noChangeArrowheads="1"/>
          </p:cNvSpPr>
          <p:nvPr/>
        </p:nvSpPr>
        <p:spPr bwMode="auto">
          <a:xfrm>
            <a:off x="4806950" y="1135063"/>
            <a:ext cx="4211638" cy="4751387"/>
          </a:xfrm>
          <a:prstGeom prst="rect">
            <a:avLst/>
          </a:prstGeom>
          <a:noFill/>
          <a:ln w="9525">
            <a:noFill/>
            <a:miter lim="800000"/>
            <a:headEnd/>
            <a:tailEnd/>
          </a:ln>
        </p:spPr>
        <p:txBody>
          <a:bodyPr/>
          <a:lstStyle/>
          <a:p>
            <a:pPr marL="342900" indent="-342900" algn="ctr" eaLnBrk="1" hangingPunct="1">
              <a:lnSpc>
                <a:spcPct val="80000"/>
              </a:lnSpc>
              <a:spcBef>
                <a:spcPct val="20000"/>
              </a:spcBef>
            </a:pPr>
            <a:endParaRPr lang="en-GB" altLang="en-US" sz="2000" u="sng" dirty="0" smtClean="0">
              <a:cs typeface="Arial" charset="0"/>
            </a:endParaRPr>
          </a:p>
          <a:p>
            <a:pPr marL="342900" indent="-342900" algn="ctr" eaLnBrk="1" hangingPunct="1">
              <a:lnSpc>
                <a:spcPct val="80000"/>
              </a:lnSpc>
              <a:spcBef>
                <a:spcPct val="20000"/>
              </a:spcBef>
            </a:pPr>
            <a:r>
              <a:rPr lang="en-GB" altLang="en-US" sz="2000" u="sng" dirty="0" smtClean="0">
                <a:cs typeface="Arial" charset="0"/>
              </a:rPr>
              <a:t>Treatment</a:t>
            </a:r>
            <a:endParaRPr lang="en-GB" altLang="en-US" sz="2000" u="sng" dirty="0">
              <a:cs typeface="Arial" charset="0"/>
            </a:endParaRPr>
          </a:p>
          <a:p>
            <a:pPr marL="342900" indent="-342900" eaLnBrk="1" hangingPunct="1">
              <a:lnSpc>
                <a:spcPct val="80000"/>
              </a:lnSpc>
              <a:spcBef>
                <a:spcPct val="20000"/>
              </a:spcBef>
              <a:buFont typeface="Arial" charset="0"/>
              <a:buChar char="•"/>
            </a:pPr>
            <a:r>
              <a:rPr lang="en-GB" altLang="en-US" sz="2000" dirty="0">
                <a:cs typeface="Arial" charset="0"/>
              </a:rPr>
              <a:t>Long hair should be tied up at school</a:t>
            </a:r>
          </a:p>
          <a:p>
            <a:pPr marL="342900" indent="-342900" eaLnBrk="1" hangingPunct="1">
              <a:lnSpc>
                <a:spcPct val="80000"/>
              </a:lnSpc>
              <a:spcBef>
                <a:spcPct val="20000"/>
              </a:spcBef>
              <a:buFont typeface="Arial" charset="0"/>
              <a:buChar char="•"/>
            </a:pPr>
            <a:endParaRPr lang="en-GB" altLang="en-US" sz="2000" dirty="0">
              <a:cs typeface="Arial" charset="0"/>
            </a:endParaRPr>
          </a:p>
          <a:p>
            <a:pPr marL="342900" indent="-342900" eaLnBrk="1" hangingPunct="1">
              <a:lnSpc>
                <a:spcPct val="80000"/>
              </a:lnSpc>
              <a:spcBef>
                <a:spcPct val="20000"/>
              </a:spcBef>
              <a:buFont typeface="Arial" charset="0"/>
              <a:buChar char="•"/>
            </a:pPr>
            <a:r>
              <a:rPr lang="en-US" altLang="en-US" sz="2000" dirty="0">
                <a:cs typeface="Arial" charset="0"/>
              </a:rPr>
              <a:t>Check </a:t>
            </a:r>
            <a:r>
              <a:rPr lang="en-US" altLang="en-US" sz="2000" dirty="0" smtClean="0">
                <a:cs typeface="Arial" charset="0"/>
              </a:rPr>
              <a:t>your </a:t>
            </a:r>
            <a:r>
              <a:rPr lang="en-US" altLang="en-US" sz="2000" dirty="0">
                <a:cs typeface="Arial" charset="0"/>
              </a:rPr>
              <a:t>child’s hair regularly by wet combing with a special fine-toothed comb (with a spacing of less than 0.3mm)</a:t>
            </a:r>
          </a:p>
          <a:p>
            <a:pPr marL="342900" indent="-342900" eaLnBrk="1" hangingPunct="1">
              <a:lnSpc>
                <a:spcPct val="80000"/>
              </a:lnSpc>
              <a:spcBef>
                <a:spcPct val="20000"/>
              </a:spcBef>
              <a:buFont typeface="Arial" charset="0"/>
              <a:buChar char="•"/>
            </a:pPr>
            <a:endParaRPr lang="en-US" altLang="en-US" sz="2000" dirty="0">
              <a:cs typeface="Arial" charset="0"/>
            </a:endParaRPr>
          </a:p>
          <a:p>
            <a:pPr marL="342900" indent="-342900" eaLnBrk="1" hangingPunct="1">
              <a:lnSpc>
                <a:spcPct val="80000"/>
              </a:lnSpc>
              <a:spcBef>
                <a:spcPct val="20000"/>
              </a:spcBef>
              <a:buFont typeface="Arial" charset="0"/>
              <a:buChar char="•"/>
            </a:pPr>
            <a:r>
              <a:rPr lang="en-US" altLang="en-US" sz="2000" dirty="0">
                <a:cs typeface="Arial" charset="0"/>
              </a:rPr>
              <a:t>Wet combing / medicated lotions</a:t>
            </a:r>
          </a:p>
          <a:p>
            <a:pPr marL="342900" indent="-342900" eaLnBrk="1" hangingPunct="1">
              <a:lnSpc>
                <a:spcPct val="80000"/>
              </a:lnSpc>
              <a:spcBef>
                <a:spcPct val="20000"/>
              </a:spcBef>
              <a:buFont typeface="Arial" charset="0"/>
              <a:buChar char="•"/>
            </a:pPr>
            <a:endParaRPr lang="en-US" altLang="en-US" sz="2000" dirty="0">
              <a:cs typeface="Arial" charset="0"/>
            </a:endParaRPr>
          </a:p>
          <a:p>
            <a:pPr marL="342900" indent="-342900" eaLnBrk="1" hangingPunct="1">
              <a:lnSpc>
                <a:spcPct val="80000"/>
              </a:lnSpc>
              <a:spcBef>
                <a:spcPct val="20000"/>
              </a:spcBef>
              <a:buFont typeface="Arial" charset="0"/>
              <a:buChar char="•"/>
            </a:pPr>
            <a:r>
              <a:rPr lang="en-US" altLang="en-US" sz="2000" dirty="0">
                <a:cs typeface="Arial" charset="0"/>
              </a:rPr>
              <a:t>Check the whole family </a:t>
            </a:r>
          </a:p>
        </p:txBody>
      </p:sp>
      <p:pic>
        <p:nvPicPr>
          <p:cNvPr id="21509" name="Picture 9" descr="ANd9GcRod3eJ94aQPaJRB1Q9X2Jh-5GSLLiJy99K5gqzm5tG9TyoNz-U1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 y="274638"/>
            <a:ext cx="854075" cy="1782762"/>
          </a:xfrm>
          <a:prstGeom prst="rect">
            <a:avLst/>
          </a:prstGeom>
          <a:noFill/>
          <a:ln w="9525">
            <a:noFill/>
            <a:miter lim="800000"/>
            <a:headEnd/>
            <a:tailEnd/>
          </a:ln>
        </p:spPr>
      </p:pic>
      <p:pic>
        <p:nvPicPr>
          <p:cNvPr id="21510" name="Picture 11" descr="ANd9GcTZIY_3KE2PjXK_0WfZFBL6jCX3lk67gO3mv13d6gN9LhDKvcW8WA"/>
          <p:cNvPicPr>
            <a:picLocks noChangeAspect="1" noChangeArrowheads="1"/>
          </p:cNvPicPr>
          <p:nvPr/>
        </p:nvPicPr>
        <p:blipFill>
          <a:blip r:embed="rId4" cstate="print">
            <a:clrChange>
              <a:clrFrom>
                <a:srgbClr val="D7E7FF"/>
              </a:clrFrom>
              <a:clrTo>
                <a:srgbClr val="D7E7FF">
                  <a:alpha val="0"/>
                </a:srgbClr>
              </a:clrTo>
            </a:clrChange>
          </a:blip>
          <a:srcRect/>
          <a:stretch>
            <a:fillRect/>
          </a:stretch>
        </p:blipFill>
        <p:spPr bwMode="auto">
          <a:xfrm>
            <a:off x="3444875" y="1417638"/>
            <a:ext cx="1008063" cy="1173162"/>
          </a:xfrm>
          <a:prstGeom prst="rect">
            <a:avLst/>
          </a:prstGeom>
          <a:noFill/>
          <a:ln w="9525">
            <a:noFill/>
            <a:miter lim="800000"/>
            <a:headEnd/>
            <a:tailEnd/>
          </a:ln>
        </p:spPr>
      </p:pic>
      <p:pic>
        <p:nvPicPr>
          <p:cNvPr id="21511" name="Picture 7" descr="ANd9GcRQVeOYFPHK-W26Wina3zJAKW7c2vQWR7HTGvy9V6I74Z7X2QRZTA"/>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32263" y="4724400"/>
            <a:ext cx="877887" cy="1782763"/>
          </a:xfrm>
          <a:prstGeom prst="rect">
            <a:avLst/>
          </a:prstGeom>
          <a:noFill/>
          <a:ln w="9525">
            <a:noFill/>
            <a:miter lim="800000"/>
            <a:headEnd/>
            <a:tailEnd/>
          </a:ln>
        </p:spPr>
      </p:pic>
      <p:pic>
        <p:nvPicPr>
          <p:cNvPr id="21512" name="Picture 13" descr="ANd9GcQJWV-CIIERs1_0unIvEm9OstNbjlgzkACrAGxLPbi7yA-ikO_bGg"/>
          <p:cNvPicPr>
            <a:picLocks noChangeAspect="1" noChangeArrowheads="1"/>
          </p:cNvPicPr>
          <p:nvPr/>
        </p:nvPicPr>
        <p:blipFill>
          <a:blip r:embed="rId6" cstate="print">
            <a:clrChange>
              <a:clrFrom>
                <a:srgbClr val="FFFEFA"/>
              </a:clrFrom>
              <a:clrTo>
                <a:srgbClr val="FFFEFA">
                  <a:alpha val="0"/>
                </a:srgbClr>
              </a:clrTo>
            </a:clrChange>
          </a:blip>
          <a:srcRect/>
          <a:stretch>
            <a:fillRect/>
          </a:stretch>
        </p:blipFill>
        <p:spPr bwMode="auto">
          <a:xfrm rot="1301335">
            <a:off x="7321550" y="207963"/>
            <a:ext cx="1223963" cy="87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34975" y="125413"/>
            <a:ext cx="8229600" cy="850900"/>
          </a:xfrm>
        </p:spPr>
        <p:txBody>
          <a:bodyPr/>
          <a:lstStyle/>
          <a:p>
            <a:pPr eaLnBrk="1" hangingPunct="1"/>
            <a:r>
              <a:rPr lang="en-GB" altLang="en-US" dirty="0" smtClean="0">
                <a:solidFill>
                  <a:schemeClr val="tx1"/>
                </a:solidFill>
                <a:latin typeface="Arial" charset="0"/>
                <a:ea typeface="ＭＳ Ｐゴシック" pitchFamily="34" charset="-128"/>
                <a:cs typeface="Arial" charset="0"/>
              </a:rPr>
              <a:t>Useful numbers/websites</a:t>
            </a:r>
            <a:endParaRPr lang="en-US" altLang="en-US" dirty="0" smtClean="0">
              <a:solidFill>
                <a:schemeClr val="tx1"/>
              </a:solidFill>
              <a:latin typeface="Arial" charset="0"/>
              <a:ea typeface="ＭＳ Ｐゴシック" pitchFamily="34" charset="-128"/>
              <a:cs typeface="Arial" charset="0"/>
            </a:endParaRPr>
          </a:p>
        </p:txBody>
      </p:sp>
      <p:sp>
        <p:nvSpPr>
          <p:cNvPr id="37891" name="Rectangle 3"/>
          <p:cNvSpPr>
            <a:spLocks noGrp="1" noChangeArrowheads="1"/>
          </p:cNvSpPr>
          <p:nvPr>
            <p:ph type="body" idx="1"/>
          </p:nvPr>
        </p:nvSpPr>
        <p:spPr>
          <a:xfrm>
            <a:off x="196701" y="1052512"/>
            <a:ext cx="8229600" cy="5400675"/>
          </a:xfrm>
        </p:spPr>
        <p:txBody>
          <a:bodyPr/>
          <a:lstStyle/>
          <a:p>
            <a:r>
              <a:rPr lang="en-GB" sz="2000" dirty="0"/>
              <a:t>For more information please go to:</a:t>
            </a:r>
            <a:endParaRPr lang="en-GB" sz="2000" dirty="0">
              <a:hlinkClick r:id="rId3"/>
            </a:endParaRPr>
          </a:p>
          <a:p>
            <a:r>
              <a:rPr lang="en-GB" sz="2000" dirty="0">
                <a:hlinkClick r:id="rId3"/>
              </a:rPr>
              <a:t>www.nasalspraylearning.co.uk</a:t>
            </a:r>
            <a:r>
              <a:rPr lang="en-GB" sz="2000" dirty="0"/>
              <a:t> </a:t>
            </a:r>
          </a:p>
          <a:p>
            <a:pPr eaLnBrk="1" hangingPunct="1">
              <a:buFontTx/>
              <a:buNone/>
              <a:defRPr/>
            </a:pPr>
            <a:endParaRPr lang="en-GB" altLang="en-US" sz="2000" u="sng" dirty="0"/>
          </a:p>
          <a:p>
            <a:pPr eaLnBrk="1" hangingPunct="1">
              <a:buFontTx/>
              <a:buNone/>
              <a:defRPr/>
            </a:pPr>
            <a:r>
              <a:rPr lang="en-GB" altLang="en-US" sz="2000" u="sng" dirty="0" smtClean="0"/>
              <a:t>NHS Choices</a:t>
            </a:r>
          </a:p>
          <a:p>
            <a:pPr eaLnBrk="1" hangingPunct="1">
              <a:buFont typeface="Arial" panose="020B0604020202020204" pitchFamily="34" charset="0"/>
              <a:buChar char="•"/>
              <a:defRPr/>
            </a:pPr>
            <a:r>
              <a:rPr lang="en-GB" altLang="en-US" sz="2000" dirty="0" smtClean="0"/>
              <a:t> </a:t>
            </a:r>
            <a:r>
              <a:rPr lang="en-GB" altLang="en-US" sz="2000" dirty="0" smtClean="0">
                <a:hlinkClick r:id="rId4"/>
              </a:rPr>
              <a:t>www.nhs.uk</a:t>
            </a:r>
            <a:endParaRPr lang="en-GB" altLang="en-US" sz="2000" dirty="0" smtClean="0"/>
          </a:p>
          <a:p>
            <a:pPr eaLnBrk="1" hangingPunct="1">
              <a:buFontTx/>
              <a:buNone/>
              <a:defRPr/>
            </a:pPr>
            <a:endParaRPr lang="en-GB" altLang="en-US" sz="2000" u="sng" dirty="0" smtClean="0"/>
          </a:p>
          <a:p>
            <a:pPr eaLnBrk="1" hangingPunct="1">
              <a:buFontTx/>
              <a:buNone/>
              <a:defRPr/>
            </a:pPr>
            <a:r>
              <a:rPr lang="en-GB" altLang="en-US" sz="2000" u="sng" dirty="0" smtClean="0"/>
              <a:t>NHS 111</a:t>
            </a:r>
          </a:p>
          <a:p>
            <a:pPr eaLnBrk="1" hangingPunct="1">
              <a:buFont typeface="Arial" panose="020B0604020202020204" pitchFamily="34" charset="0"/>
              <a:buChar char="•"/>
              <a:defRPr/>
            </a:pPr>
            <a:r>
              <a:rPr lang="en-GB" altLang="en-US" sz="2000" dirty="0" smtClean="0"/>
              <a:t>for health advice 24hrs a day</a:t>
            </a:r>
          </a:p>
          <a:p>
            <a:pPr eaLnBrk="1" hangingPunct="1">
              <a:buFont typeface="Arial" panose="020B0604020202020204" pitchFamily="34" charset="0"/>
              <a:buChar char="•"/>
              <a:defRPr/>
            </a:pPr>
            <a:r>
              <a:rPr lang="en-GB" altLang="en-US" sz="2000" dirty="0" smtClean="0"/>
              <a:t>calls are free from landlines and mobiles</a:t>
            </a:r>
          </a:p>
          <a:p>
            <a:pPr eaLnBrk="1" hangingPunct="1">
              <a:buFontTx/>
              <a:buNone/>
              <a:defRPr/>
            </a:pPr>
            <a:endParaRPr lang="en-GB" altLang="en-US" sz="2000" u="sng" dirty="0" smtClean="0"/>
          </a:p>
          <a:p>
            <a:pPr eaLnBrk="1" hangingPunct="1">
              <a:buFontTx/>
              <a:buNone/>
              <a:defRPr/>
            </a:pPr>
            <a:r>
              <a:rPr lang="en-GB" altLang="en-US" sz="2000" u="sng" dirty="0" smtClean="0"/>
              <a:t>Buckinghamshire Family Information Service</a:t>
            </a:r>
          </a:p>
          <a:p>
            <a:pPr eaLnBrk="1" hangingPunct="1">
              <a:buFont typeface="Arial" panose="020B0604020202020204" pitchFamily="34" charset="0"/>
              <a:buChar char="•"/>
              <a:defRPr/>
            </a:pPr>
            <a:r>
              <a:rPr lang="en-GB" sz="2000" dirty="0" smtClean="0">
                <a:solidFill>
                  <a:schemeClr val="accent1">
                    <a:lumMod val="50000"/>
                  </a:schemeClr>
                </a:solidFill>
                <a:hlinkClick r:id="rId5"/>
              </a:rPr>
              <a:t>www.bucksfamilyinfo.org</a:t>
            </a:r>
            <a:r>
              <a:rPr lang="en-GB" sz="2000" dirty="0" smtClean="0">
                <a:solidFill>
                  <a:schemeClr val="accent1">
                    <a:lumMod val="50000"/>
                  </a:schemeClr>
                </a:solidFill>
              </a:rPr>
              <a:t> </a:t>
            </a:r>
          </a:p>
          <a:p>
            <a:pPr eaLnBrk="1" hangingPunct="1">
              <a:buFont typeface="Arial" panose="020B0604020202020204" pitchFamily="34" charset="0"/>
              <a:buChar char="•"/>
              <a:defRPr/>
            </a:pPr>
            <a:endParaRPr lang="en-GB" sz="2000" dirty="0" smtClean="0">
              <a:solidFill>
                <a:schemeClr val="accent1">
                  <a:lumMod val="50000"/>
                </a:schemeClr>
              </a:solidFill>
            </a:endParaRPr>
          </a:p>
          <a:p>
            <a:pPr eaLnBrk="1" hangingPunct="1">
              <a:buNone/>
              <a:defRPr/>
            </a:pPr>
            <a:r>
              <a:rPr lang="en-GB" altLang="en-US" sz="2000" u="sng" dirty="0" smtClean="0"/>
              <a:t>Children’s Centre</a:t>
            </a:r>
          </a:p>
          <a:p>
            <a:pPr eaLnBrk="1" hangingPunct="1">
              <a:buFont typeface="Arial" panose="020B0604020202020204" pitchFamily="34" charset="0"/>
              <a:buChar char="•"/>
              <a:defRPr/>
            </a:pPr>
            <a:r>
              <a:rPr lang="en-GB" sz="2000" i="1" dirty="0" smtClean="0">
                <a:hlinkClick r:id="rId6"/>
              </a:rPr>
              <a:t>https://www.gov.uk/find-sure-start-childrens-centre</a:t>
            </a:r>
            <a:endParaRPr lang="en-GB" altLang="en-US" sz="2000" dirty="0">
              <a:solidFill>
                <a:schemeClr val="accent1">
                  <a:lumMod val="50000"/>
                </a:schemeClr>
              </a:solidFill>
            </a:endParaRPr>
          </a:p>
          <a:p>
            <a:pPr marL="0" indent="0" eaLnBrk="1" hangingPunct="1">
              <a:buNone/>
              <a:defRPr/>
            </a:pPr>
            <a:r>
              <a:rPr lang="en-GB" sz="2000" dirty="0" smtClean="0"/>
              <a:t>‎ </a:t>
            </a:r>
          </a:p>
          <a:p>
            <a:pPr marL="0" indent="0" eaLnBrk="1" hangingPunct="1">
              <a:buFontTx/>
              <a:buNone/>
              <a:defRPr/>
            </a:pPr>
            <a:endParaRPr lang="en-GB" altLang="en-US" sz="2000" dirty="0" smtClean="0">
              <a:solidFill>
                <a:schemeClr val="accent1">
                  <a:lumMod val="50000"/>
                </a:schemeClr>
              </a:solidFill>
            </a:endParaRPr>
          </a:p>
          <a:p>
            <a:pPr eaLnBrk="1" hangingPunct="1">
              <a:buFont typeface="Arial" panose="020B0604020202020204" pitchFamily="34" charset="0"/>
              <a:buChar char="•"/>
              <a:defRPr/>
            </a:pPr>
            <a:endParaRPr lang="en-GB" altLang="en-US" sz="2000" u="sng" dirty="0" smtClean="0">
              <a:solidFill>
                <a:schemeClr val="accent1">
                  <a:lumMod val="50000"/>
                </a:schemeClr>
              </a:solidFill>
            </a:endParaRPr>
          </a:p>
        </p:txBody>
      </p:sp>
      <p:sp>
        <p:nvSpPr>
          <p:cNvPr id="22532" name="AutoShape 98" descr="Z"/>
          <p:cNvSpPr>
            <a:spLocks noChangeAspect="1" noChangeArrowheads="1"/>
          </p:cNvSpPr>
          <p:nvPr/>
        </p:nvSpPr>
        <p:spPr bwMode="auto">
          <a:xfrm>
            <a:off x="3886200" y="3105150"/>
            <a:ext cx="1371600" cy="647700"/>
          </a:xfrm>
          <a:prstGeom prst="rect">
            <a:avLst/>
          </a:prstGeom>
          <a:noFill/>
          <a:ln w="9525">
            <a:noFill/>
            <a:miter lim="800000"/>
            <a:headEnd/>
            <a:tailEnd/>
          </a:ln>
        </p:spPr>
        <p:txBody>
          <a:bodyPr/>
          <a:lstStyle/>
          <a:p>
            <a:pPr eaLnBrk="1" hangingPunct="1"/>
            <a:endParaRPr lang="en-GB" altLang="en-US"/>
          </a:p>
        </p:txBody>
      </p:sp>
      <p:pic>
        <p:nvPicPr>
          <p:cNvPr id="22533" name="Picture 11" descr="NHS 111 logo - when it's less urgent than 999"/>
          <p:cNvPicPr>
            <a:picLocks noChangeAspect="1" noChangeArrowheads="1"/>
          </p:cNvPicPr>
          <p:nvPr/>
        </p:nvPicPr>
        <p:blipFill>
          <a:blip r:embed="rId7" cstate="print"/>
          <a:srcRect/>
          <a:stretch>
            <a:fillRect/>
          </a:stretch>
        </p:blipFill>
        <p:spPr bwMode="auto">
          <a:xfrm>
            <a:off x="4788024" y="3105150"/>
            <a:ext cx="1046162" cy="1304925"/>
          </a:xfrm>
          <a:prstGeom prst="rect">
            <a:avLst/>
          </a:prstGeom>
          <a:noFill/>
          <a:ln w="9525">
            <a:noFill/>
            <a:miter lim="800000"/>
            <a:headEnd/>
            <a:tailEnd/>
          </a:ln>
        </p:spPr>
      </p:pic>
      <p:pic>
        <p:nvPicPr>
          <p:cNvPr id="22534" name="Picture 102" descr="ANd9GcSnd2oJwsNsYpsrEUTA0fZ9HEY7hlVoDI89FKKJYdJMnZPikyCJ"/>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2555776" y="1833379"/>
            <a:ext cx="1584325" cy="1247775"/>
          </a:xfrm>
          <a:prstGeom prst="rect">
            <a:avLst/>
          </a:prstGeom>
          <a:noFill/>
          <a:ln w="9525">
            <a:noFill/>
            <a:miter lim="800000"/>
            <a:headEnd/>
            <a:tailEnd/>
          </a:ln>
        </p:spPr>
      </p:pic>
      <p:pic>
        <p:nvPicPr>
          <p:cNvPr id="22535" name="Picture 1"/>
          <p:cNvPicPr>
            <a:picLocks noChangeAspect="1"/>
          </p:cNvPicPr>
          <p:nvPr/>
        </p:nvPicPr>
        <p:blipFill>
          <a:blip r:embed="rId9" cstate="print"/>
          <a:srcRect/>
          <a:stretch>
            <a:fillRect/>
          </a:stretch>
        </p:blipFill>
        <p:spPr bwMode="auto">
          <a:xfrm>
            <a:off x="5834186" y="4653136"/>
            <a:ext cx="2270125" cy="108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5784" y="857232"/>
            <a:ext cx="8358188" cy="642938"/>
          </a:xfrm>
        </p:spPr>
        <p:txBody>
          <a:bodyPr/>
          <a:lstStyle/>
          <a:p>
            <a:r>
              <a:rPr lang="en-GB" altLang="en-US" sz="4000" dirty="0" smtClean="0">
                <a:solidFill>
                  <a:schemeClr val="tx1"/>
                </a:solidFill>
                <a:latin typeface="Arial" charset="0"/>
                <a:ea typeface="ＭＳ Ｐゴシック" pitchFamily="34" charset="-128"/>
                <a:cs typeface="Arial" charset="0"/>
              </a:rPr>
              <a:t>School Nursing Team</a:t>
            </a:r>
          </a:p>
        </p:txBody>
      </p:sp>
      <p:sp>
        <p:nvSpPr>
          <p:cNvPr id="32771" name="Content Placeholder 2"/>
          <p:cNvSpPr>
            <a:spLocks noGrp="1"/>
          </p:cNvSpPr>
          <p:nvPr>
            <p:ph idx="1"/>
          </p:nvPr>
        </p:nvSpPr>
        <p:spPr>
          <a:xfrm>
            <a:off x="428625" y="928688"/>
            <a:ext cx="8229600" cy="5072080"/>
          </a:xfrm>
        </p:spPr>
        <p:txBody>
          <a:bodyPr/>
          <a:lstStyle/>
          <a:p>
            <a:pPr>
              <a:buFont typeface="Arial" panose="020B0604020202020204" pitchFamily="34" charset="0"/>
              <a:buChar char="•"/>
              <a:defRPr/>
            </a:pPr>
            <a:endParaRPr lang="en-GB" sz="2400" dirty="0" smtClean="0"/>
          </a:p>
          <a:p>
            <a:pPr>
              <a:buFont typeface="Arial" charset="0"/>
              <a:buNone/>
              <a:defRPr/>
            </a:pPr>
            <a:endParaRPr lang="en-GB" sz="2400" dirty="0" smtClean="0"/>
          </a:p>
          <a:p>
            <a:pPr>
              <a:buFont typeface="Arial" charset="0"/>
              <a:buNone/>
              <a:defRPr/>
            </a:pPr>
            <a:r>
              <a:rPr lang="en-GB" sz="2400" dirty="0" smtClean="0"/>
              <a:t>    </a:t>
            </a:r>
          </a:p>
          <a:p>
            <a:pPr>
              <a:buFont typeface="Arial" charset="0"/>
              <a:buNone/>
              <a:defRPr/>
            </a:pPr>
            <a:r>
              <a:rPr lang="en-GB" sz="2400" dirty="0" smtClean="0"/>
              <a:t>     For more information please visit the </a:t>
            </a:r>
            <a:r>
              <a:rPr lang="en-GB" altLang="en-US" sz="2400" dirty="0" smtClean="0"/>
              <a:t>Bucks School Nursing website </a:t>
            </a:r>
          </a:p>
          <a:p>
            <a:pPr>
              <a:buNone/>
              <a:defRPr/>
            </a:pPr>
            <a:r>
              <a:rPr lang="en-GB" sz="2400" dirty="0" smtClean="0"/>
              <a:t>     </a:t>
            </a:r>
            <a:r>
              <a:rPr lang="en-GB" altLang="en-US" sz="2400" dirty="0" smtClean="0">
                <a:solidFill>
                  <a:schemeClr val="accent1">
                    <a:lumMod val="50000"/>
                  </a:schemeClr>
                </a:solidFill>
                <a:hlinkClick r:id="rId3"/>
              </a:rPr>
              <a:t>http://www.buckshealthcare.nhs.uk/School-nursing</a:t>
            </a:r>
            <a:r>
              <a:rPr lang="en-GB" altLang="en-US" sz="2400" dirty="0" smtClean="0">
                <a:solidFill>
                  <a:schemeClr val="accent1">
                    <a:lumMod val="50000"/>
                  </a:schemeClr>
                </a:solidFill>
              </a:rPr>
              <a:t>/</a:t>
            </a:r>
            <a:endParaRPr lang="en-GB" sz="2400" dirty="0" smtClean="0"/>
          </a:p>
          <a:p>
            <a:pPr>
              <a:buFont typeface="Arial" charset="0"/>
              <a:buNone/>
              <a:defRPr/>
            </a:pPr>
            <a:endParaRPr lang="en-GB" sz="2400" dirty="0" smtClean="0"/>
          </a:p>
          <a:p>
            <a:pPr>
              <a:buFont typeface="Arial" charset="0"/>
              <a:buNone/>
              <a:defRPr/>
            </a:pPr>
            <a:endParaRPr lang="en-GB" sz="2400" dirty="0" smtClean="0"/>
          </a:p>
          <a:p>
            <a:pPr>
              <a:buFont typeface="Arial" charset="0"/>
              <a:buNone/>
              <a:defRPr/>
            </a:pPr>
            <a:r>
              <a:rPr lang="en-GB" sz="2400" dirty="0" smtClean="0"/>
              <a:t>      Tel Number : </a:t>
            </a:r>
            <a:r>
              <a:rPr lang="en-GB" sz="2400" dirty="0" smtClean="0"/>
              <a:t>01753 888835</a:t>
            </a:r>
            <a:endParaRPr lang="en-GB" sz="2400" dirty="0" smtClean="0"/>
          </a:p>
          <a:p>
            <a:pPr>
              <a:buNone/>
              <a:defRPr/>
            </a:pPr>
            <a:r>
              <a:rPr lang="en-GB" sz="2400" dirty="0" smtClean="0"/>
              <a:t>      Email </a:t>
            </a:r>
            <a:r>
              <a:rPr lang="en-GB" sz="2400" dirty="0" smtClean="0"/>
              <a:t>: buc-tr.chascphnSN@nhs.net</a:t>
            </a:r>
            <a:endParaRPr lang="en-GB" sz="2400" dirty="0" smtClean="0"/>
          </a:p>
          <a:p>
            <a:pPr marL="0" indent="0">
              <a:buFontTx/>
              <a:buNone/>
              <a:defRPr/>
            </a:pPr>
            <a:endParaRPr lang="en-GB" sz="2400" dirty="0" smtClean="0"/>
          </a:p>
        </p:txBody>
      </p:sp>
      <p:pic>
        <p:nvPicPr>
          <p:cNvPr id="23556" name="Picture 1"/>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228184" y="142875"/>
            <a:ext cx="3143250" cy="1627188"/>
          </a:xfrm>
          <a:prstGeom prst="rect">
            <a:avLst/>
          </a:prstGeom>
          <a:noFill/>
          <a:ln w="9525">
            <a:noFill/>
            <a:miter lim="800000"/>
            <a:headEnd/>
            <a:tailEnd/>
          </a:ln>
        </p:spPr>
      </p:pic>
      <p:sp>
        <p:nvSpPr>
          <p:cNvPr id="2355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sz="1200" u="sng">
                <a:solidFill>
                  <a:srgbClr val="000000"/>
                </a:solidFill>
                <a:cs typeface="Arial" charset="0"/>
                <a:hlinkClick r:id="rId5"/>
              </a:rPr>
              <a:t>http://www.buckshealthcare.nhs.uk/School-nursing</a:t>
            </a:r>
            <a:endParaRPr lang="en-US" sz="900"/>
          </a:p>
          <a:p>
            <a:r>
              <a:rPr lang="en-US"/>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288" y="168275"/>
            <a:ext cx="8358187" cy="642938"/>
          </a:xfrm>
        </p:spPr>
        <p:txBody>
          <a:bodyPr/>
          <a:lstStyle/>
          <a:p>
            <a:pPr eaLnBrk="1" hangingPunct="1"/>
            <a:r>
              <a:rPr lang="en-GB" altLang="en-US" dirty="0" smtClean="0">
                <a:solidFill>
                  <a:schemeClr val="tx1"/>
                </a:solidFill>
                <a:latin typeface="Arial" charset="0"/>
                <a:ea typeface="ＭＳ Ｐゴシック" pitchFamily="34" charset="-128"/>
                <a:cs typeface="Arial" charset="0"/>
              </a:rPr>
              <a:t>Who are we?</a:t>
            </a:r>
          </a:p>
        </p:txBody>
      </p:sp>
      <p:sp>
        <p:nvSpPr>
          <p:cNvPr id="5123" name="Rectangle 7"/>
          <p:cNvSpPr txBox="1">
            <a:spLocks noChangeArrowheads="1"/>
          </p:cNvSpPr>
          <p:nvPr/>
        </p:nvSpPr>
        <p:spPr bwMode="auto">
          <a:xfrm>
            <a:off x="250825" y="1219200"/>
            <a:ext cx="4464050" cy="2016125"/>
          </a:xfrm>
          <a:prstGeom prst="rect">
            <a:avLst/>
          </a:prstGeom>
          <a:noFill/>
          <a:ln w="9525">
            <a:noFill/>
            <a:miter lim="800000"/>
            <a:headEnd/>
            <a:tailEnd/>
          </a:ln>
        </p:spPr>
        <p:txBody>
          <a:bodyPr/>
          <a:lstStyle/>
          <a:p>
            <a:pPr marL="342900" indent="-342900" eaLnBrk="1" hangingPunct="1">
              <a:lnSpc>
                <a:spcPct val="90000"/>
              </a:lnSpc>
              <a:spcBef>
                <a:spcPct val="20000"/>
              </a:spcBef>
              <a:buFont typeface="Arial" charset="0"/>
              <a:buChar char="•"/>
            </a:pPr>
            <a:r>
              <a:rPr lang="en-GB" altLang="en-US" sz="2000" dirty="0">
                <a:cs typeface="Arial" charset="0"/>
              </a:rPr>
              <a:t>Specialist Community Public Health Nurse (SCPHN) </a:t>
            </a:r>
          </a:p>
          <a:p>
            <a:pPr marL="342900" indent="-342900" eaLnBrk="1" hangingPunct="1">
              <a:lnSpc>
                <a:spcPct val="90000"/>
              </a:lnSpc>
              <a:spcBef>
                <a:spcPct val="20000"/>
              </a:spcBef>
              <a:buFont typeface="Arial" charset="0"/>
              <a:buChar char="•"/>
            </a:pPr>
            <a:r>
              <a:rPr lang="en-GB" altLang="en-US" sz="2000" dirty="0">
                <a:cs typeface="Arial" charset="0"/>
              </a:rPr>
              <a:t>Community Staff Nurse</a:t>
            </a:r>
          </a:p>
          <a:p>
            <a:pPr marL="342900" indent="-342900" eaLnBrk="1" hangingPunct="1">
              <a:lnSpc>
                <a:spcPct val="90000"/>
              </a:lnSpc>
              <a:spcBef>
                <a:spcPct val="20000"/>
              </a:spcBef>
              <a:buFont typeface="Arial" charset="0"/>
              <a:buChar char="•"/>
            </a:pPr>
            <a:r>
              <a:rPr lang="en-GB" altLang="en-US" sz="2000" dirty="0">
                <a:cs typeface="Arial" charset="0"/>
              </a:rPr>
              <a:t>Community Nursery Nurse</a:t>
            </a:r>
          </a:p>
          <a:p>
            <a:pPr marL="342900" indent="-342900" eaLnBrk="1" hangingPunct="1">
              <a:lnSpc>
                <a:spcPct val="90000"/>
              </a:lnSpc>
              <a:spcBef>
                <a:spcPct val="20000"/>
              </a:spcBef>
              <a:buFont typeface="Arial" charset="0"/>
              <a:buChar char="•"/>
            </a:pPr>
            <a:r>
              <a:rPr lang="en-US" altLang="en-US" sz="2000" dirty="0" smtClean="0">
                <a:cs typeface="Arial" charset="0"/>
              </a:rPr>
              <a:t>School Health </a:t>
            </a:r>
            <a:r>
              <a:rPr lang="en-US" altLang="en-US" sz="2000" dirty="0">
                <a:cs typeface="Arial" charset="0"/>
              </a:rPr>
              <a:t>Assistant</a:t>
            </a:r>
          </a:p>
        </p:txBody>
      </p:sp>
      <p:pic>
        <p:nvPicPr>
          <p:cNvPr id="5124" name="Picture 9" descr="ANd9GcSac-ePDaKTTYs0EIRTXoAPLq80LwK4ngbwE2QLfcQhylriG9qKAQ"/>
          <p:cNvPicPr>
            <a:picLocks noChangeAspect="1" noChangeArrowheads="1"/>
          </p:cNvPicPr>
          <p:nvPr/>
        </p:nvPicPr>
        <p:blipFill>
          <a:blip r:embed="rId3" cstate="print"/>
          <a:srcRect/>
          <a:stretch>
            <a:fillRect/>
          </a:stretch>
        </p:blipFill>
        <p:spPr bwMode="auto">
          <a:xfrm>
            <a:off x="1295400" y="3328988"/>
            <a:ext cx="1944688" cy="1597025"/>
          </a:xfrm>
          <a:prstGeom prst="rect">
            <a:avLst/>
          </a:prstGeom>
          <a:noFill/>
          <a:ln w="3175">
            <a:noFill/>
            <a:miter lim="800000"/>
            <a:headEnd/>
            <a:tailEnd/>
          </a:ln>
        </p:spPr>
      </p:pic>
      <p:pic>
        <p:nvPicPr>
          <p:cNvPr id="5125" name="Picture 11" descr="ANd9GcTerIp3wF9gI8Udaq1UaWTFsRl19D-TebdoIfMu3NO7cOQ7wr5k"/>
          <p:cNvPicPr>
            <a:picLocks noChangeAspect="1" noChangeArrowheads="1"/>
          </p:cNvPicPr>
          <p:nvPr/>
        </p:nvPicPr>
        <p:blipFill>
          <a:blip r:embed="rId4" cstate="print"/>
          <a:srcRect/>
          <a:stretch>
            <a:fillRect/>
          </a:stretch>
        </p:blipFill>
        <p:spPr bwMode="auto">
          <a:xfrm>
            <a:off x="5508625" y="1431925"/>
            <a:ext cx="2519363" cy="2081213"/>
          </a:xfrm>
          <a:prstGeom prst="rect">
            <a:avLst/>
          </a:prstGeom>
          <a:noFill/>
          <a:ln w="3175">
            <a:noFill/>
            <a:miter lim="800000"/>
            <a:headEnd/>
            <a:tailEnd/>
          </a:ln>
        </p:spPr>
      </p:pic>
      <p:sp>
        <p:nvSpPr>
          <p:cNvPr id="5126" name="Rectangle 12"/>
          <p:cNvSpPr>
            <a:spLocks noChangeArrowheads="1"/>
          </p:cNvSpPr>
          <p:nvPr/>
        </p:nvSpPr>
        <p:spPr bwMode="auto">
          <a:xfrm>
            <a:off x="4140200" y="3503613"/>
            <a:ext cx="4897438" cy="923330"/>
          </a:xfrm>
          <a:prstGeom prst="rect">
            <a:avLst/>
          </a:prstGeom>
          <a:noFill/>
          <a:ln w="9525">
            <a:noFill/>
            <a:miter lim="800000"/>
            <a:headEnd/>
            <a:tailEnd/>
          </a:ln>
        </p:spPr>
        <p:txBody>
          <a:bodyPr>
            <a:spAutoFit/>
          </a:bodyPr>
          <a:lstStyle/>
          <a:p>
            <a:pPr eaLnBrk="1" hangingPunct="1">
              <a:lnSpc>
                <a:spcPct val="90000"/>
              </a:lnSpc>
              <a:spcBef>
                <a:spcPct val="20000"/>
              </a:spcBef>
            </a:pPr>
            <a:r>
              <a:rPr lang="en-GB" altLang="en-US" sz="2000" dirty="0"/>
              <a:t>Responsibility changes from the ‘Health Visiting Team’ to the ‘School Nursing Team’ when children start school</a:t>
            </a:r>
          </a:p>
        </p:txBody>
      </p:sp>
      <p:sp>
        <p:nvSpPr>
          <p:cNvPr id="5127" name="TextBox 1"/>
          <p:cNvSpPr txBox="1">
            <a:spLocks noChangeArrowheads="1"/>
          </p:cNvSpPr>
          <p:nvPr/>
        </p:nvSpPr>
        <p:spPr bwMode="auto">
          <a:xfrm>
            <a:off x="388938" y="5229225"/>
            <a:ext cx="4216219" cy="1200329"/>
          </a:xfrm>
          <a:prstGeom prst="rect">
            <a:avLst/>
          </a:prstGeom>
          <a:noFill/>
          <a:ln w="9525">
            <a:noFill/>
            <a:miter lim="800000"/>
            <a:headEnd/>
            <a:tailEnd/>
          </a:ln>
        </p:spPr>
        <p:txBody>
          <a:bodyPr wrap="none">
            <a:spAutoFit/>
          </a:bodyPr>
          <a:lstStyle/>
          <a:p>
            <a:pPr eaLnBrk="1" hangingPunct="1">
              <a:lnSpc>
                <a:spcPct val="90000"/>
              </a:lnSpc>
            </a:pPr>
            <a:r>
              <a:rPr lang="en-GB" altLang="en-US" sz="2000" dirty="0"/>
              <a:t>Our service covers young people</a:t>
            </a:r>
          </a:p>
          <a:p>
            <a:pPr eaLnBrk="1" hangingPunct="1">
              <a:lnSpc>
                <a:spcPct val="90000"/>
              </a:lnSpc>
            </a:pPr>
            <a:r>
              <a:rPr lang="en-GB" altLang="en-US" sz="2000" dirty="0"/>
              <a:t>until they are 19yrs, if they are in</a:t>
            </a:r>
          </a:p>
          <a:p>
            <a:pPr eaLnBrk="1" hangingPunct="1">
              <a:lnSpc>
                <a:spcPct val="90000"/>
              </a:lnSpc>
            </a:pPr>
            <a:r>
              <a:rPr lang="en-GB" altLang="en-US" sz="2000" dirty="0"/>
              <a:t>full time education (whether at</a:t>
            </a:r>
          </a:p>
          <a:p>
            <a:pPr eaLnBrk="1" hangingPunct="1">
              <a:lnSpc>
                <a:spcPct val="90000"/>
              </a:lnSpc>
            </a:pPr>
            <a:r>
              <a:rPr lang="en-GB" altLang="en-US" sz="2000" dirty="0" smtClean="0"/>
              <a:t>School, college or home educated) </a:t>
            </a:r>
            <a:endParaRPr lang="en-US" altLang="en-US" sz="2000"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0825" y="188913"/>
            <a:ext cx="8609013" cy="1127125"/>
          </a:xfrm>
        </p:spPr>
        <p:txBody>
          <a:bodyPr/>
          <a:lstStyle/>
          <a:p>
            <a:r>
              <a:rPr lang="en-GB" altLang="en-US" dirty="0" smtClean="0">
                <a:solidFill>
                  <a:schemeClr val="tx1"/>
                </a:solidFill>
                <a:latin typeface="Arial" charset="0"/>
                <a:ea typeface="ＭＳ Ｐゴシック" pitchFamily="34" charset="-128"/>
                <a:cs typeface="Arial" charset="0"/>
              </a:rPr>
              <a:t>National Child Measurement Programme (NCMP)</a:t>
            </a:r>
          </a:p>
        </p:txBody>
      </p:sp>
      <p:sp>
        <p:nvSpPr>
          <p:cNvPr id="6147" name="Rectangle 4"/>
          <p:cNvSpPr>
            <a:spLocks noChangeArrowheads="1"/>
          </p:cNvSpPr>
          <p:nvPr/>
        </p:nvSpPr>
        <p:spPr bwMode="auto">
          <a:xfrm>
            <a:off x="0" y="5733256"/>
            <a:ext cx="6057901" cy="707886"/>
          </a:xfrm>
          <a:prstGeom prst="rect">
            <a:avLst/>
          </a:prstGeom>
          <a:noFill/>
          <a:ln w="9525">
            <a:noFill/>
            <a:miter lim="800000"/>
            <a:headEnd/>
            <a:tailEnd/>
          </a:ln>
        </p:spPr>
        <p:txBody>
          <a:bodyPr>
            <a:spAutoFit/>
          </a:bodyPr>
          <a:lstStyle/>
          <a:p>
            <a:pPr eaLnBrk="1" hangingPunct="1"/>
            <a:r>
              <a:rPr lang="en-GB" altLang="en-US" sz="2000" dirty="0" smtClean="0"/>
              <a:t>It will </a:t>
            </a:r>
            <a:r>
              <a:rPr lang="en-GB" altLang="en-US" sz="2000" dirty="0"/>
              <a:t>be done within the first year of </a:t>
            </a:r>
            <a:r>
              <a:rPr lang="en-GB" altLang="en-US" sz="2000" dirty="0" smtClean="0"/>
              <a:t>being at school, </a:t>
            </a:r>
            <a:r>
              <a:rPr lang="en-GB" altLang="en-US" sz="2000" dirty="0"/>
              <a:t>and then repeated in Year 6</a:t>
            </a:r>
            <a:endParaRPr lang="en-US" altLang="en-US" sz="2000" dirty="0"/>
          </a:p>
        </p:txBody>
      </p:sp>
      <p:pic>
        <p:nvPicPr>
          <p:cNvPr id="6148" name="Picture 11" descr="rmon180l"/>
          <p:cNvPicPr>
            <a:picLocks noChangeAspect="1" noChangeArrowheads="1"/>
          </p:cNvPicPr>
          <p:nvPr/>
        </p:nvPicPr>
        <p:blipFill>
          <a:blip r:embed="rId3" cstate="print"/>
          <a:srcRect l="4672" t="8836" r="7159" b="16324"/>
          <a:stretch>
            <a:fillRect/>
          </a:stretch>
        </p:blipFill>
        <p:spPr bwMode="auto">
          <a:xfrm>
            <a:off x="1187450" y="2133600"/>
            <a:ext cx="2293938" cy="3187700"/>
          </a:xfrm>
          <a:prstGeom prst="rect">
            <a:avLst/>
          </a:prstGeom>
          <a:noFill/>
          <a:ln w="9525">
            <a:noFill/>
            <a:miter lim="800000"/>
            <a:headEnd/>
            <a:tailEnd/>
          </a:ln>
        </p:spPr>
      </p:pic>
      <p:sp>
        <p:nvSpPr>
          <p:cNvPr id="6149" name="TextBox 6"/>
          <p:cNvSpPr txBox="1">
            <a:spLocks noChangeArrowheads="1"/>
          </p:cNvSpPr>
          <p:nvPr/>
        </p:nvSpPr>
        <p:spPr bwMode="auto">
          <a:xfrm>
            <a:off x="1081088" y="1944688"/>
            <a:ext cx="1223962" cy="369887"/>
          </a:xfrm>
          <a:prstGeom prst="rect">
            <a:avLst/>
          </a:prstGeom>
          <a:solidFill>
            <a:schemeClr val="bg1"/>
          </a:solidFill>
          <a:ln w="9525">
            <a:noFill/>
            <a:miter lim="800000"/>
            <a:headEnd/>
            <a:tailEnd/>
          </a:ln>
        </p:spPr>
        <p:txBody>
          <a:bodyPr>
            <a:spAutoFit/>
          </a:bodyPr>
          <a:lstStyle/>
          <a:p>
            <a:pPr eaLnBrk="1" hangingPunct="1"/>
            <a:endParaRPr lang="en-GB" altLang="en-US"/>
          </a:p>
        </p:txBody>
      </p:sp>
      <p:sp>
        <p:nvSpPr>
          <p:cNvPr id="6150" name="TextBox 4"/>
          <p:cNvSpPr txBox="1">
            <a:spLocks noChangeArrowheads="1"/>
          </p:cNvSpPr>
          <p:nvPr/>
        </p:nvSpPr>
        <p:spPr bwMode="auto">
          <a:xfrm>
            <a:off x="762000" y="1736725"/>
            <a:ext cx="926857" cy="400110"/>
          </a:xfrm>
          <a:prstGeom prst="rect">
            <a:avLst/>
          </a:prstGeom>
          <a:noFill/>
          <a:ln w="9525">
            <a:noFill/>
            <a:miter lim="800000"/>
            <a:headEnd/>
            <a:tailEnd/>
          </a:ln>
        </p:spPr>
        <p:txBody>
          <a:bodyPr wrap="none">
            <a:spAutoFit/>
          </a:bodyPr>
          <a:lstStyle/>
          <a:p>
            <a:pPr eaLnBrk="1" hangingPunct="1"/>
            <a:r>
              <a:rPr lang="en-GB" altLang="en-US" sz="2000" dirty="0"/>
              <a:t>Height</a:t>
            </a:r>
          </a:p>
        </p:txBody>
      </p:sp>
      <p:pic>
        <p:nvPicPr>
          <p:cNvPr id="6151" name="Picture 12"/>
          <p:cNvPicPr>
            <a:picLocks noChangeAspect="1" noChangeArrowheads="1"/>
          </p:cNvPicPr>
          <p:nvPr/>
        </p:nvPicPr>
        <p:blipFill>
          <a:blip r:embed="rId4" cstate="print">
            <a:clrChange>
              <a:clrFrom>
                <a:srgbClr val="F7F7F7"/>
              </a:clrFrom>
              <a:clrTo>
                <a:srgbClr val="F7F7F7">
                  <a:alpha val="0"/>
                </a:srgbClr>
              </a:clrTo>
            </a:clrChange>
          </a:blip>
          <a:srcRect l="70078" t="45073" r="19884" b="35243"/>
          <a:stretch>
            <a:fillRect/>
          </a:stretch>
        </p:blipFill>
        <p:spPr bwMode="auto">
          <a:xfrm>
            <a:off x="6032500" y="2781300"/>
            <a:ext cx="1716088" cy="2016125"/>
          </a:xfrm>
          <a:prstGeom prst="rect">
            <a:avLst/>
          </a:prstGeom>
          <a:noFill/>
          <a:ln w="9525">
            <a:noFill/>
            <a:miter lim="800000"/>
            <a:headEnd/>
            <a:tailEnd/>
          </a:ln>
        </p:spPr>
      </p:pic>
      <p:sp>
        <p:nvSpPr>
          <p:cNvPr id="6152" name="Rectangle 2"/>
          <p:cNvSpPr>
            <a:spLocks noChangeArrowheads="1"/>
          </p:cNvSpPr>
          <p:nvPr/>
        </p:nvSpPr>
        <p:spPr bwMode="auto">
          <a:xfrm>
            <a:off x="5364163" y="2265363"/>
            <a:ext cx="978345" cy="400110"/>
          </a:xfrm>
          <a:prstGeom prst="rect">
            <a:avLst/>
          </a:prstGeom>
          <a:noFill/>
          <a:ln w="9525">
            <a:noFill/>
            <a:miter lim="800000"/>
            <a:headEnd/>
            <a:tailEnd/>
          </a:ln>
        </p:spPr>
        <p:txBody>
          <a:bodyPr wrap="none">
            <a:spAutoFit/>
          </a:bodyPr>
          <a:lstStyle/>
          <a:p>
            <a:pPr eaLnBrk="1" hangingPunct="1"/>
            <a:r>
              <a:rPr lang="en-GB" altLang="en-US" sz="2000" dirty="0">
                <a:cs typeface="Arial" charset="0"/>
              </a:rPr>
              <a:t>Weight</a:t>
            </a:r>
            <a:endParaRPr lang="en-US" altLang="en-US" sz="2000" dirty="0">
              <a:cs typeface="Arial" charset="0"/>
            </a:endParaRPr>
          </a:p>
        </p:txBody>
      </p:sp>
      <p:sp>
        <p:nvSpPr>
          <p:cNvPr id="6153" name="TextBox 1"/>
          <p:cNvSpPr txBox="1">
            <a:spLocks noChangeArrowheads="1"/>
          </p:cNvSpPr>
          <p:nvPr/>
        </p:nvSpPr>
        <p:spPr bwMode="auto">
          <a:xfrm>
            <a:off x="4221956" y="3005138"/>
            <a:ext cx="612668" cy="400110"/>
          </a:xfrm>
          <a:prstGeom prst="rect">
            <a:avLst/>
          </a:prstGeom>
          <a:noFill/>
          <a:ln w="9525">
            <a:noFill/>
            <a:miter lim="800000"/>
            <a:headEnd/>
            <a:tailEnd/>
          </a:ln>
        </p:spPr>
        <p:txBody>
          <a:bodyPr wrap="none">
            <a:spAutoFit/>
          </a:bodyPr>
          <a:lstStyle/>
          <a:p>
            <a:pPr eaLnBrk="1" hangingPunct="1"/>
            <a:r>
              <a:rPr lang="en-GB" altLang="en-US" sz="2000" dirty="0"/>
              <a:t>and</a:t>
            </a:r>
          </a:p>
        </p:txBody>
      </p:sp>
      <p:sp>
        <p:nvSpPr>
          <p:cNvPr id="12" name="Freeform 11"/>
          <p:cNvSpPr/>
          <p:nvPr/>
        </p:nvSpPr>
        <p:spPr>
          <a:xfrm>
            <a:off x="2270125" y="2216150"/>
            <a:ext cx="46038" cy="98425"/>
          </a:xfrm>
          <a:custGeom>
            <a:avLst/>
            <a:gdLst>
              <a:gd name="connsiteX0" fmla="*/ 0 w 47445"/>
              <a:gd name="connsiteY0" fmla="*/ 100106 h 100106"/>
              <a:gd name="connsiteX1" fmla="*/ 21566 w 47445"/>
              <a:gd name="connsiteY1" fmla="*/ 65601 h 100106"/>
              <a:gd name="connsiteX2" fmla="*/ 30193 w 47445"/>
              <a:gd name="connsiteY2" fmla="*/ 31095 h 100106"/>
              <a:gd name="connsiteX3" fmla="*/ 34506 w 47445"/>
              <a:gd name="connsiteY3" fmla="*/ 13842 h 100106"/>
              <a:gd name="connsiteX4" fmla="*/ 38819 w 47445"/>
              <a:gd name="connsiteY4" fmla="*/ 903 h 100106"/>
              <a:gd name="connsiteX5" fmla="*/ 47445 w 47445"/>
              <a:gd name="connsiteY5" fmla="*/ 903 h 10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45" h="100106">
                <a:moveTo>
                  <a:pt x="0" y="100106"/>
                </a:moveTo>
                <a:cubicBezTo>
                  <a:pt x="7189" y="88604"/>
                  <a:pt x="18276" y="78759"/>
                  <a:pt x="21566" y="65601"/>
                </a:cubicBezTo>
                <a:lnTo>
                  <a:pt x="30193" y="31095"/>
                </a:lnTo>
                <a:cubicBezTo>
                  <a:pt x="31631" y="25344"/>
                  <a:pt x="32631" y="19466"/>
                  <a:pt x="34506" y="13842"/>
                </a:cubicBezTo>
                <a:cubicBezTo>
                  <a:pt x="35944" y="9529"/>
                  <a:pt x="35604" y="4118"/>
                  <a:pt x="38819" y="903"/>
                </a:cubicBezTo>
                <a:cubicBezTo>
                  <a:pt x="40852" y="-1130"/>
                  <a:pt x="44570" y="903"/>
                  <a:pt x="47445" y="903"/>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chemeClr val="tx1"/>
              </a:solidFill>
            </a:endParaRPr>
          </a:p>
        </p:txBody>
      </p:sp>
      <p:sp>
        <p:nvSpPr>
          <p:cNvPr id="13" name="Freeform 12"/>
          <p:cNvSpPr/>
          <p:nvPr/>
        </p:nvSpPr>
        <p:spPr>
          <a:xfrm>
            <a:off x="2420938" y="2122488"/>
            <a:ext cx="96837" cy="22225"/>
          </a:xfrm>
          <a:custGeom>
            <a:avLst/>
            <a:gdLst>
              <a:gd name="connsiteX0" fmla="*/ 0 w 97972"/>
              <a:gd name="connsiteY0" fmla="*/ 21772 h 21772"/>
              <a:gd name="connsiteX1" fmla="*/ 21772 w 97972"/>
              <a:gd name="connsiteY1" fmla="*/ 14515 h 21772"/>
              <a:gd name="connsiteX2" fmla="*/ 29029 w 97972"/>
              <a:gd name="connsiteY2" fmla="*/ 7257 h 21772"/>
              <a:gd name="connsiteX3" fmla="*/ 39914 w 97972"/>
              <a:gd name="connsiteY3" fmla="*/ 0 h 21772"/>
              <a:gd name="connsiteX4" fmla="*/ 87086 w 97972"/>
              <a:gd name="connsiteY4" fmla="*/ 7257 h 21772"/>
              <a:gd name="connsiteX5" fmla="*/ 97972 w 97972"/>
              <a:gd name="connsiteY5" fmla="*/ 10886 h 2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72" h="21772">
                <a:moveTo>
                  <a:pt x="0" y="21772"/>
                </a:moveTo>
                <a:cubicBezTo>
                  <a:pt x="7257" y="19353"/>
                  <a:pt x="14930" y="17936"/>
                  <a:pt x="21772" y="14515"/>
                </a:cubicBezTo>
                <a:cubicBezTo>
                  <a:pt x="24832" y="12985"/>
                  <a:pt x="26358" y="9394"/>
                  <a:pt x="29029" y="7257"/>
                </a:cubicBezTo>
                <a:cubicBezTo>
                  <a:pt x="32434" y="4533"/>
                  <a:pt x="36286" y="2419"/>
                  <a:pt x="39914" y="0"/>
                </a:cubicBezTo>
                <a:cubicBezTo>
                  <a:pt x="55638" y="2419"/>
                  <a:pt x="71450" y="4325"/>
                  <a:pt x="87086" y="7257"/>
                </a:cubicBezTo>
                <a:cubicBezTo>
                  <a:pt x="90845" y="7962"/>
                  <a:pt x="97972" y="10886"/>
                  <a:pt x="97972" y="1088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chemeClr val="tx1"/>
              </a:solidFill>
            </a:endParaRPr>
          </a:p>
        </p:txBody>
      </p:sp>
      <p:sp>
        <p:nvSpPr>
          <p:cNvPr id="14" name="Freeform 13"/>
          <p:cNvSpPr/>
          <p:nvPr/>
        </p:nvSpPr>
        <p:spPr>
          <a:xfrm>
            <a:off x="2525713" y="2128838"/>
            <a:ext cx="115887" cy="15875"/>
          </a:xfrm>
          <a:custGeom>
            <a:avLst/>
            <a:gdLst>
              <a:gd name="connsiteX0" fmla="*/ 116114 w 116114"/>
              <a:gd name="connsiteY0" fmla="*/ 15216 h 15216"/>
              <a:gd name="connsiteX1" fmla="*/ 97971 w 116114"/>
              <a:gd name="connsiteY1" fmla="*/ 701 h 15216"/>
              <a:gd name="connsiteX2" fmla="*/ 54428 w 116114"/>
              <a:gd name="connsiteY2" fmla="*/ 4330 h 15216"/>
              <a:gd name="connsiteX3" fmla="*/ 3628 w 116114"/>
              <a:gd name="connsiteY3" fmla="*/ 7959 h 15216"/>
              <a:gd name="connsiteX4" fmla="*/ 0 w 116114"/>
              <a:gd name="connsiteY4" fmla="*/ 15216 h 1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4" h="15216">
                <a:moveTo>
                  <a:pt x="116114" y="15216"/>
                </a:moveTo>
                <a:cubicBezTo>
                  <a:pt x="110066" y="10378"/>
                  <a:pt x="105598" y="2047"/>
                  <a:pt x="97971" y="701"/>
                </a:cubicBezTo>
                <a:cubicBezTo>
                  <a:pt x="83628" y="-1830"/>
                  <a:pt x="68950" y="3213"/>
                  <a:pt x="54428" y="4330"/>
                </a:cubicBezTo>
                <a:cubicBezTo>
                  <a:pt x="37502" y="5632"/>
                  <a:pt x="20275" y="4630"/>
                  <a:pt x="3628" y="7959"/>
                </a:cubicBezTo>
                <a:cubicBezTo>
                  <a:pt x="976" y="8489"/>
                  <a:pt x="1209" y="12797"/>
                  <a:pt x="0" y="1521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chemeClr val="tx1"/>
              </a:solidFill>
            </a:endParaRPr>
          </a:p>
        </p:txBody>
      </p:sp>
      <p:sp>
        <p:nvSpPr>
          <p:cNvPr id="15" name="TextBox 14"/>
          <p:cNvSpPr txBox="1"/>
          <p:nvPr/>
        </p:nvSpPr>
        <p:spPr>
          <a:xfrm>
            <a:off x="0" y="1340768"/>
            <a:ext cx="9144000" cy="400110"/>
          </a:xfrm>
          <a:prstGeom prst="rect">
            <a:avLst/>
          </a:prstGeom>
          <a:noFill/>
        </p:spPr>
        <p:txBody>
          <a:bodyPr wrap="square" rtlCol="0">
            <a:spAutoFit/>
          </a:bodyPr>
          <a:lstStyle/>
          <a:p>
            <a:pPr algn="ctr"/>
            <a:r>
              <a:rPr lang="en-GB" sz="2000" dirty="0" smtClean="0"/>
              <a:t>You will receive a letter regarding this</a:t>
            </a: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0"/>
            <a:ext cx="8229600" cy="1143000"/>
          </a:xfrm>
        </p:spPr>
        <p:txBody>
          <a:bodyPr/>
          <a:lstStyle/>
          <a:p>
            <a:r>
              <a:rPr lang="en-GB" altLang="en-US" dirty="0" smtClean="0">
                <a:solidFill>
                  <a:schemeClr val="tx1"/>
                </a:solidFill>
                <a:latin typeface="Arial" charset="0"/>
                <a:ea typeface="ＭＳ Ｐゴシック" pitchFamily="34" charset="-128"/>
                <a:cs typeface="Arial" charset="0"/>
              </a:rPr>
              <a:t>Vision Testing</a:t>
            </a:r>
          </a:p>
        </p:txBody>
      </p:sp>
      <p:sp>
        <p:nvSpPr>
          <p:cNvPr id="11267" name="Rectangle 17"/>
          <p:cNvSpPr txBox="1">
            <a:spLocks noChangeArrowheads="1"/>
          </p:cNvSpPr>
          <p:nvPr/>
        </p:nvSpPr>
        <p:spPr bwMode="auto">
          <a:xfrm>
            <a:off x="467544" y="908720"/>
            <a:ext cx="4338265" cy="2357454"/>
          </a:xfrm>
          <a:prstGeom prst="rect">
            <a:avLst/>
          </a:prstGeom>
          <a:noFill/>
          <a:ln w="9525">
            <a:noFill/>
            <a:miter lim="800000"/>
            <a:headEnd/>
            <a:tailEnd/>
          </a:ln>
        </p:spPr>
        <p:txBody>
          <a:bodyPr/>
          <a:lstStyle/>
          <a:p>
            <a:pPr>
              <a:spcBef>
                <a:spcPct val="20000"/>
              </a:spcBef>
            </a:pPr>
            <a:r>
              <a:rPr lang="en-GB" altLang="en-US" sz="2000" dirty="0">
                <a:cs typeface="Arial" charset="0"/>
              </a:rPr>
              <a:t>Will be done within the first year of being at </a:t>
            </a:r>
            <a:r>
              <a:rPr lang="en-GB" altLang="en-US" sz="2000" dirty="0" smtClean="0">
                <a:cs typeface="Arial" charset="0"/>
              </a:rPr>
              <a:t>school. </a:t>
            </a:r>
          </a:p>
          <a:p>
            <a:pPr>
              <a:spcBef>
                <a:spcPct val="20000"/>
              </a:spcBef>
            </a:pPr>
            <a:endParaRPr lang="en-GB" altLang="en-US" sz="2000" dirty="0" smtClean="0">
              <a:cs typeface="Arial" charset="0"/>
            </a:endParaRPr>
          </a:p>
          <a:p>
            <a:pPr>
              <a:spcBef>
                <a:spcPct val="20000"/>
              </a:spcBef>
            </a:pPr>
            <a:r>
              <a:rPr lang="en-GB" altLang="en-US" sz="2000" dirty="0" smtClean="0">
                <a:cs typeface="Arial" charset="0"/>
              </a:rPr>
              <a:t>Please inform the school nursing service if your child is currently under professional care.  </a:t>
            </a:r>
          </a:p>
          <a:p>
            <a:pPr>
              <a:spcBef>
                <a:spcPct val="20000"/>
              </a:spcBef>
            </a:pPr>
            <a:endParaRPr lang="en-US" altLang="en-US" sz="2000" dirty="0">
              <a:cs typeface="Arial" charset="0"/>
            </a:endParaRPr>
          </a:p>
        </p:txBody>
      </p:sp>
      <p:pic>
        <p:nvPicPr>
          <p:cNvPr id="11268" name="Picture 1"/>
          <p:cNvPicPr>
            <a:picLocks noChangeAspect="1"/>
          </p:cNvPicPr>
          <p:nvPr/>
        </p:nvPicPr>
        <p:blipFill>
          <a:blip r:embed="rId3" cstate="print"/>
          <a:srcRect/>
          <a:stretch>
            <a:fillRect/>
          </a:stretch>
        </p:blipFill>
        <p:spPr bwMode="auto">
          <a:xfrm>
            <a:off x="5276056" y="1173882"/>
            <a:ext cx="2592388" cy="2616200"/>
          </a:xfrm>
          <a:prstGeom prst="rect">
            <a:avLst/>
          </a:prstGeom>
          <a:noFill/>
          <a:ln w="9525">
            <a:noFill/>
            <a:miter lim="800000"/>
            <a:headEnd/>
            <a:tailEnd/>
          </a:ln>
        </p:spPr>
      </p:pic>
      <p:sp>
        <p:nvSpPr>
          <p:cNvPr id="11269" name="Rectangle 17"/>
          <p:cNvSpPr>
            <a:spLocks noChangeArrowheads="1"/>
          </p:cNvSpPr>
          <p:nvPr/>
        </p:nvSpPr>
        <p:spPr bwMode="auto">
          <a:xfrm>
            <a:off x="0" y="3140968"/>
            <a:ext cx="5471581" cy="936625"/>
          </a:xfrm>
          <a:prstGeom prst="rect">
            <a:avLst/>
          </a:prstGeom>
          <a:noFill/>
          <a:ln w="9525">
            <a:noFill/>
            <a:miter lim="800000"/>
            <a:headEnd/>
            <a:tailEnd/>
          </a:ln>
        </p:spPr>
        <p:txBody>
          <a:bodyPr/>
          <a:lstStyle/>
          <a:p>
            <a:pPr marL="342900" indent="-342900" algn="ctr">
              <a:spcBef>
                <a:spcPct val="20000"/>
              </a:spcBef>
            </a:pPr>
            <a:r>
              <a:rPr lang="en-GB" altLang="en-US" sz="2000" dirty="0"/>
              <a:t>You can have your child’s vision tested</a:t>
            </a:r>
          </a:p>
          <a:p>
            <a:pPr marL="342900" indent="-342900" algn="ctr">
              <a:spcBef>
                <a:spcPct val="20000"/>
              </a:spcBef>
            </a:pPr>
            <a:r>
              <a:rPr lang="en-GB" altLang="en-US" sz="2000" dirty="0" smtClean="0"/>
              <a:t>       anytime </a:t>
            </a:r>
            <a:r>
              <a:rPr lang="en-GB" altLang="en-US" sz="2000" dirty="0"/>
              <a:t>at a local optician..….and it’s free!</a:t>
            </a:r>
            <a:endParaRPr lang="en-US" altLang="en-US" sz="2000" dirty="0"/>
          </a:p>
        </p:txBody>
      </p:sp>
      <p:sp>
        <p:nvSpPr>
          <p:cNvPr id="2" name="TextBox 1"/>
          <p:cNvSpPr txBox="1"/>
          <p:nvPr/>
        </p:nvSpPr>
        <p:spPr>
          <a:xfrm>
            <a:off x="251520" y="3933056"/>
            <a:ext cx="7797552" cy="2523768"/>
          </a:xfrm>
          <a:prstGeom prst="rect">
            <a:avLst/>
          </a:prstGeom>
          <a:noFill/>
        </p:spPr>
        <p:txBody>
          <a:bodyPr wrap="square" rtlCol="0">
            <a:spAutoFit/>
          </a:bodyPr>
          <a:lstStyle/>
          <a:p>
            <a:r>
              <a:rPr lang="en-GB" sz="4000" dirty="0" smtClean="0"/>
              <a:t>			</a:t>
            </a:r>
            <a:r>
              <a:rPr lang="en-GB" sz="3200" dirty="0" smtClean="0"/>
              <a:t>Hearing Test</a:t>
            </a:r>
          </a:p>
          <a:p>
            <a:endParaRPr lang="en-GB" sz="2000" dirty="0" smtClean="0"/>
          </a:p>
          <a:p>
            <a:pPr algn="ctr"/>
            <a:r>
              <a:rPr lang="en-GB" sz="2000" dirty="0" smtClean="0"/>
              <a:t>This is no longer routinely carried out in school.</a:t>
            </a:r>
          </a:p>
          <a:p>
            <a:pPr algn="ctr"/>
            <a:endParaRPr lang="en-GB" sz="2000" dirty="0" smtClean="0"/>
          </a:p>
          <a:p>
            <a:pPr algn="ctr"/>
            <a:r>
              <a:rPr lang="en-GB" sz="2000" dirty="0" smtClean="0"/>
              <a:t>If you have any concerns regarding your child’s hearing, we can organise a hearing test</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5288" y="201613"/>
            <a:ext cx="8358187" cy="642937"/>
          </a:xfrm>
        </p:spPr>
        <p:txBody>
          <a:bodyPr/>
          <a:lstStyle/>
          <a:p>
            <a:r>
              <a:rPr lang="en-GB" altLang="en-US" dirty="0" smtClean="0">
                <a:solidFill>
                  <a:schemeClr val="tx1"/>
                </a:solidFill>
                <a:latin typeface="Arial" charset="0"/>
                <a:ea typeface="ＭＳ Ｐゴシック" pitchFamily="34" charset="-128"/>
                <a:cs typeface="Arial" charset="0"/>
              </a:rPr>
              <a:t>Health Screening</a:t>
            </a:r>
          </a:p>
        </p:txBody>
      </p:sp>
      <p:sp>
        <p:nvSpPr>
          <p:cNvPr id="7171" name="Rectangle 16"/>
          <p:cNvSpPr>
            <a:spLocks noChangeArrowheads="1"/>
          </p:cNvSpPr>
          <p:nvPr/>
        </p:nvSpPr>
        <p:spPr bwMode="auto">
          <a:xfrm>
            <a:off x="395288" y="1044575"/>
            <a:ext cx="8280400" cy="707886"/>
          </a:xfrm>
          <a:prstGeom prst="rect">
            <a:avLst/>
          </a:prstGeom>
          <a:noFill/>
          <a:ln w="9525">
            <a:noFill/>
            <a:miter lim="800000"/>
            <a:headEnd/>
            <a:tailEnd/>
          </a:ln>
        </p:spPr>
        <p:txBody>
          <a:bodyPr>
            <a:spAutoFit/>
          </a:bodyPr>
          <a:lstStyle/>
          <a:p>
            <a:pPr algn="ctr" eaLnBrk="1" hangingPunct="1"/>
            <a:r>
              <a:rPr lang="en-GB" altLang="en-US" sz="2000" dirty="0"/>
              <a:t>Parents will be asked to fill in an electronic</a:t>
            </a:r>
          </a:p>
          <a:p>
            <a:pPr algn="ctr" eaLnBrk="1" hangingPunct="1"/>
            <a:r>
              <a:rPr lang="en-GB" altLang="en-US" sz="2000" dirty="0"/>
              <a:t> Health Questionnaire</a:t>
            </a:r>
          </a:p>
        </p:txBody>
      </p:sp>
      <p:sp>
        <p:nvSpPr>
          <p:cNvPr id="7172" name="Rectangle 16"/>
          <p:cNvSpPr>
            <a:spLocks noChangeArrowheads="1"/>
          </p:cNvSpPr>
          <p:nvPr/>
        </p:nvSpPr>
        <p:spPr bwMode="auto">
          <a:xfrm>
            <a:off x="177835" y="1795959"/>
            <a:ext cx="2951162" cy="707886"/>
          </a:xfrm>
          <a:prstGeom prst="rect">
            <a:avLst/>
          </a:prstGeom>
          <a:noFill/>
          <a:ln w="9525">
            <a:noFill/>
            <a:miter lim="800000"/>
            <a:headEnd/>
            <a:tailEnd/>
          </a:ln>
        </p:spPr>
        <p:txBody>
          <a:bodyPr>
            <a:spAutoFit/>
          </a:bodyPr>
          <a:lstStyle/>
          <a:p>
            <a:pPr eaLnBrk="1" hangingPunct="1"/>
            <a:r>
              <a:rPr lang="en-GB" altLang="en-US" sz="2000" dirty="0"/>
              <a:t>The Questionnaire is a way that:</a:t>
            </a:r>
          </a:p>
        </p:txBody>
      </p:sp>
      <p:sp>
        <p:nvSpPr>
          <p:cNvPr id="7173" name="Rectangle 17"/>
          <p:cNvSpPr>
            <a:spLocks noChangeArrowheads="1"/>
          </p:cNvSpPr>
          <p:nvPr/>
        </p:nvSpPr>
        <p:spPr bwMode="auto">
          <a:xfrm>
            <a:off x="395288" y="3078264"/>
            <a:ext cx="3768725" cy="1181100"/>
          </a:xfrm>
          <a:prstGeom prst="rect">
            <a:avLst/>
          </a:prstGeom>
          <a:noFill/>
          <a:ln w="9525">
            <a:noFill/>
            <a:miter lim="800000"/>
            <a:headEnd/>
            <a:tailEnd/>
          </a:ln>
        </p:spPr>
        <p:txBody>
          <a:bodyPr/>
          <a:lstStyle/>
          <a:p>
            <a:pPr eaLnBrk="1" hangingPunct="1">
              <a:spcBef>
                <a:spcPct val="20000"/>
              </a:spcBef>
            </a:pPr>
            <a:r>
              <a:rPr lang="en-GB" altLang="en-US" sz="2000" dirty="0"/>
              <a:t>you can highlight any existing medical needs or conditions to us</a:t>
            </a:r>
            <a:endParaRPr lang="en-US" altLang="en-US" sz="2000" dirty="0"/>
          </a:p>
        </p:txBody>
      </p:sp>
      <p:pic>
        <p:nvPicPr>
          <p:cNvPr id="7174" name="Picture 11" descr="comic1"/>
          <p:cNvPicPr>
            <a:picLocks noChangeAspect="1" noChangeArrowheads="1"/>
          </p:cNvPicPr>
          <p:nvPr/>
        </p:nvPicPr>
        <p:blipFill>
          <a:blip r:embed="rId3" cstate="print">
            <a:clrChange>
              <a:clrFrom>
                <a:srgbClr val="FFFFFF"/>
              </a:clrFrom>
              <a:clrTo>
                <a:srgbClr val="FFFFFF">
                  <a:alpha val="0"/>
                </a:srgbClr>
              </a:clrTo>
            </a:clrChange>
          </a:blip>
          <a:srcRect l="38666" t="20435" r="27333" b="36847"/>
          <a:stretch>
            <a:fillRect/>
          </a:stretch>
        </p:blipFill>
        <p:spPr bwMode="auto">
          <a:xfrm rot="836344">
            <a:off x="3238110" y="1998732"/>
            <a:ext cx="698899" cy="1010227"/>
          </a:xfrm>
          <a:prstGeom prst="rect">
            <a:avLst/>
          </a:prstGeom>
          <a:noFill/>
          <a:ln w="9525">
            <a:noFill/>
            <a:miter lim="800000"/>
            <a:headEnd/>
            <a:tailEnd/>
          </a:ln>
        </p:spPr>
      </p:pic>
      <p:sp>
        <p:nvSpPr>
          <p:cNvPr id="7175" name="Rectangle 17"/>
          <p:cNvSpPr>
            <a:spLocks noChangeArrowheads="1"/>
          </p:cNvSpPr>
          <p:nvPr/>
        </p:nvSpPr>
        <p:spPr bwMode="auto">
          <a:xfrm>
            <a:off x="5148064" y="2002891"/>
            <a:ext cx="3816350" cy="1693863"/>
          </a:xfrm>
          <a:prstGeom prst="rect">
            <a:avLst/>
          </a:prstGeom>
          <a:noFill/>
          <a:ln w="9525">
            <a:noFill/>
            <a:miter lim="800000"/>
            <a:headEnd/>
            <a:tailEnd/>
          </a:ln>
        </p:spPr>
        <p:txBody>
          <a:bodyPr/>
          <a:lstStyle/>
          <a:p>
            <a:pPr eaLnBrk="1" hangingPunct="1">
              <a:spcBef>
                <a:spcPct val="20000"/>
              </a:spcBef>
            </a:pPr>
            <a:r>
              <a:rPr lang="en-GB" altLang="en-US" sz="2000" dirty="0"/>
              <a:t>we can identify areas of need, and work with schools to deliver targeted intervention </a:t>
            </a:r>
            <a:endParaRPr lang="en-US" altLang="en-US" sz="2000" dirty="0"/>
          </a:p>
        </p:txBody>
      </p:sp>
      <p:sp>
        <p:nvSpPr>
          <p:cNvPr id="7176" name="Rectangle 17"/>
          <p:cNvSpPr>
            <a:spLocks noChangeArrowheads="1"/>
          </p:cNvSpPr>
          <p:nvPr/>
        </p:nvSpPr>
        <p:spPr bwMode="auto">
          <a:xfrm>
            <a:off x="3786981" y="4581128"/>
            <a:ext cx="3833813" cy="1181100"/>
          </a:xfrm>
          <a:prstGeom prst="rect">
            <a:avLst/>
          </a:prstGeom>
          <a:noFill/>
          <a:ln w="9525">
            <a:noFill/>
            <a:miter lim="800000"/>
            <a:headEnd/>
            <a:tailEnd/>
          </a:ln>
        </p:spPr>
        <p:txBody>
          <a:bodyPr/>
          <a:lstStyle/>
          <a:p>
            <a:pPr eaLnBrk="1" hangingPunct="1">
              <a:spcBef>
                <a:spcPct val="20000"/>
              </a:spcBef>
            </a:pPr>
            <a:r>
              <a:rPr lang="en-GB" altLang="en-US" sz="2000" dirty="0"/>
              <a:t>we can offer you advice, or signpost you to other agencies</a:t>
            </a:r>
          </a:p>
        </p:txBody>
      </p:sp>
      <p:pic>
        <p:nvPicPr>
          <p:cNvPr id="7177" name="Picture 15" descr="http://businessmindsetexpert.com/blog/wp-content/uploads/2011/03/help-and-advice-signs.jpg"/>
          <p:cNvPicPr>
            <a:picLocks noChangeAspect="1" noChangeArrowheads="1"/>
          </p:cNvPicPr>
          <p:nvPr/>
        </p:nvPicPr>
        <p:blipFill>
          <a:blip r:embed="rId4" cstate="print"/>
          <a:srcRect l="10469" t="5403" r="19756" b="7664"/>
          <a:stretch>
            <a:fillRect/>
          </a:stretch>
        </p:blipFill>
        <p:spPr bwMode="auto">
          <a:xfrm>
            <a:off x="6588224" y="3284984"/>
            <a:ext cx="1841500" cy="1520825"/>
          </a:xfrm>
          <a:prstGeom prst="rect">
            <a:avLst/>
          </a:prstGeom>
          <a:noFill/>
          <a:ln w="9525">
            <a:noFill/>
            <a:miter lim="800000"/>
            <a:headEnd/>
            <a:tailEnd/>
          </a:ln>
        </p:spPr>
      </p:pic>
      <p:sp>
        <p:nvSpPr>
          <p:cNvPr id="7178" name="Rectangle 17"/>
          <p:cNvSpPr>
            <a:spLocks noChangeArrowheads="1"/>
          </p:cNvSpPr>
          <p:nvPr/>
        </p:nvSpPr>
        <p:spPr bwMode="auto">
          <a:xfrm>
            <a:off x="149225" y="6030913"/>
            <a:ext cx="5554663" cy="957262"/>
          </a:xfrm>
          <a:prstGeom prst="rect">
            <a:avLst/>
          </a:prstGeom>
          <a:noFill/>
          <a:ln w="9525">
            <a:noFill/>
            <a:miter lim="800000"/>
            <a:headEnd/>
            <a:tailEnd/>
          </a:ln>
        </p:spPr>
        <p:txBody>
          <a:bodyPr/>
          <a:lstStyle/>
          <a:p>
            <a:pPr algn="ctr" eaLnBrk="1" hangingPunct="1">
              <a:spcBef>
                <a:spcPct val="20000"/>
              </a:spcBef>
            </a:pPr>
            <a:r>
              <a:rPr lang="en-US" altLang="en-US" sz="2400" dirty="0"/>
              <a:t>All information concerning your child is confidential</a:t>
            </a:r>
          </a:p>
        </p:txBody>
      </p:sp>
      <p:sp>
        <p:nvSpPr>
          <p:cNvPr id="2" name="TextBox 1"/>
          <p:cNvSpPr txBox="1"/>
          <p:nvPr/>
        </p:nvSpPr>
        <p:spPr>
          <a:xfrm>
            <a:off x="104413" y="4557873"/>
            <a:ext cx="3024584" cy="1200329"/>
          </a:xfrm>
          <a:prstGeom prst="rect">
            <a:avLst/>
          </a:prstGeom>
          <a:noFill/>
        </p:spPr>
        <p:txBody>
          <a:bodyPr wrap="square" rtlCol="0">
            <a:spAutoFit/>
          </a:bodyPr>
          <a:lstStyle/>
          <a:p>
            <a:pPr algn="ctr"/>
            <a:r>
              <a:rPr lang="en-GB" dirty="0" smtClean="0"/>
              <a:t>We are notified if any child or family require further support following A&amp;E attendance</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8130" name="Picture 2"/>
          <p:cNvPicPr>
            <a:picLocks noGrp="1" noChangeAspect="1" noChangeArrowheads="1"/>
          </p:cNvPicPr>
          <p:nvPr>
            <p:ph idx="1"/>
          </p:nvPr>
        </p:nvPicPr>
        <p:blipFill>
          <a:blip r:embed="rId3" cstate="print"/>
          <a:srcRect/>
          <a:stretch>
            <a:fillRect/>
          </a:stretch>
        </p:blipFill>
        <p:spPr bwMode="auto">
          <a:xfrm>
            <a:off x="0" y="261278"/>
            <a:ext cx="9144000" cy="64579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0"/>
            <a:ext cx="8229600" cy="1012825"/>
          </a:xfrm>
        </p:spPr>
        <p:txBody>
          <a:bodyPr/>
          <a:lstStyle/>
          <a:p>
            <a:r>
              <a:rPr lang="en-GB" altLang="en-US" dirty="0" smtClean="0">
                <a:solidFill>
                  <a:schemeClr val="tx1"/>
                </a:solidFill>
                <a:latin typeface="Arial" charset="0"/>
                <a:ea typeface="ＭＳ Ｐゴシック" pitchFamily="34" charset="-128"/>
                <a:cs typeface="Arial" charset="0"/>
              </a:rPr>
              <a:t>Vaccinations</a:t>
            </a:r>
          </a:p>
        </p:txBody>
      </p:sp>
      <p:sp>
        <p:nvSpPr>
          <p:cNvPr id="8195" name="TextBox 1"/>
          <p:cNvSpPr txBox="1">
            <a:spLocks noChangeArrowheads="1"/>
          </p:cNvSpPr>
          <p:nvPr/>
        </p:nvSpPr>
        <p:spPr bwMode="auto">
          <a:xfrm>
            <a:off x="-396552" y="1204312"/>
            <a:ext cx="9144064" cy="400110"/>
          </a:xfrm>
          <a:prstGeom prst="rect">
            <a:avLst/>
          </a:prstGeom>
          <a:noFill/>
          <a:ln w="9525">
            <a:noFill/>
            <a:miter lim="800000"/>
            <a:headEnd/>
            <a:tailEnd/>
          </a:ln>
        </p:spPr>
        <p:txBody>
          <a:bodyPr wrap="square">
            <a:spAutoFit/>
          </a:bodyPr>
          <a:lstStyle/>
          <a:p>
            <a:pPr algn="ctr" eaLnBrk="1" hangingPunct="1"/>
            <a:r>
              <a:rPr lang="en-GB" altLang="en-US" sz="2000" b="1" dirty="0"/>
              <a:t>Please check that your child's vaccinations are </a:t>
            </a:r>
            <a:r>
              <a:rPr lang="en-GB" altLang="en-US" sz="2000" b="1" dirty="0" smtClean="0"/>
              <a:t>up-to-date</a:t>
            </a:r>
            <a:endParaRPr lang="en-GB" altLang="en-US" sz="2000" dirty="0"/>
          </a:p>
        </p:txBody>
      </p:sp>
      <p:pic>
        <p:nvPicPr>
          <p:cNvPr id="8196" name="Picture 26" descr="010v0205dc"/>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hidden">
          <a:xfrm>
            <a:off x="7639050" y="0"/>
            <a:ext cx="1504950" cy="1619250"/>
          </a:xfrm>
          <a:prstGeom prst="rect">
            <a:avLst/>
          </a:prstGeom>
          <a:noFill/>
          <a:ln w="9525">
            <a:noFill/>
            <a:miter lim="800000"/>
            <a:headEnd/>
            <a:tailEnd/>
          </a:ln>
        </p:spPr>
      </p:pic>
      <p:sp>
        <p:nvSpPr>
          <p:cNvPr id="6" name="TextBox 5"/>
          <p:cNvSpPr txBox="1"/>
          <p:nvPr/>
        </p:nvSpPr>
        <p:spPr>
          <a:xfrm>
            <a:off x="467544" y="2060848"/>
            <a:ext cx="8136904" cy="3231654"/>
          </a:xfrm>
          <a:prstGeom prst="rect">
            <a:avLst/>
          </a:prstGeom>
          <a:noFill/>
        </p:spPr>
        <p:txBody>
          <a:bodyPr wrap="square" rtlCol="0">
            <a:spAutoFit/>
          </a:bodyPr>
          <a:lstStyle/>
          <a:p>
            <a:r>
              <a:rPr lang="en-GB" sz="2000" dirty="0" smtClean="0"/>
              <a:t>By school entry they should have received: </a:t>
            </a:r>
          </a:p>
          <a:p>
            <a:endParaRPr lang="en-GB" sz="2000" dirty="0" smtClean="0"/>
          </a:p>
          <a:p>
            <a:pPr>
              <a:buFont typeface="Arial" pitchFamily="34" charset="0"/>
              <a:buChar char="•"/>
            </a:pPr>
            <a:r>
              <a:rPr lang="en-GB" sz="2000" dirty="0" smtClean="0"/>
              <a:t> Four doses of diphtheria, tetanus, </a:t>
            </a:r>
            <a:r>
              <a:rPr lang="en-GB" sz="2000" dirty="0" err="1" smtClean="0"/>
              <a:t>pertussis</a:t>
            </a:r>
            <a:r>
              <a:rPr lang="en-GB" sz="2000" dirty="0" smtClean="0"/>
              <a:t> and polio.</a:t>
            </a:r>
          </a:p>
          <a:p>
            <a:pPr>
              <a:buFont typeface="Arial" pitchFamily="34" charset="0"/>
              <a:buChar char="•"/>
            </a:pPr>
            <a:r>
              <a:rPr lang="en-GB" sz="2000" dirty="0" smtClean="0"/>
              <a:t> Two doses of MMR vaccine. </a:t>
            </a:r>
          </a:p>
          <a:p>
            <a:pPr>
              <a:buFont typeface="Arial" pitchFamily="34" charset="0"/>
              <a:buChar char="•"/>
            </a:pPr>
            <a:r>
              <a:rPr lang="en-GB" sz="2000" dirty="0" smtClean="0"/>
              <a:t> A single dose of </a:t>
            </a:r>
            <a:r>
              <a:rPr lang="en-GB" sz="2000" dirty="0" err="1" smtClean="0"/>
              <a:t>Hib</a:t>
            </a:r>
            <a:r>
              <a:rPr lang="en-GB" sz="2000" dirty="0" smtClean="0"/>
              <a:t>/</a:t>
            </a:r>
            <a:r>
              <a:rPr lang="en-GB" sz="2000" dirty="0" err="1" smtClean="0"/>
              <a:t>MenC</a:t>
            </a:r>
            <a:r>
              <a:rPr lang="en-GB" sz="2000" dirty="0" smtClean="0"/>
              <a:t> conjugate.</a:t>
            </a:r>
          </a:p>
          <a:p>
            <a:pPr>
              <a:buFont typeface="Arial" pitchFamily="34" charset="0"/>
              <a:buChar char="•"/>
            </a:pPr>
            <a:endParaRPr lang="en-GB" sz="2000" dirty="0"/>
          </a:p>
          <a:p>
            <a:pPr>
              <a:buFont typeface="Arial" pitchFamily="34" charset="0"/>
              <a:buChar char="•"/>
            </a:pPr>
            <a:r>
              <a:rPr lang="en-GB" sz="2000" dirty="0" smtClean="0"/>
              <a:t>Flu nasal spray is given to children in Reception and Years 1, 2, 3 and 4 in school – consent is required.</a:t>
            </a:r>
          </a:p>
          <a:p>
            <a:pPr>
              <a:buFont typeface="Arial" pitchFamily="34" charset="0"/>
              <a:buChar char="•"/>
            </a:pPr>
            <a:endParaRPr lang="en-GB" sz="2000" dirty="0" smtClean="0"/>
          </a:p>
          <a:p>
            <a:pPr marL="0" indent="0">
              <a:buFontTx/>
              <a:buNone/>
              <a:defRPr/>
            </a:pPr>
            <a:endParaRPr lang="en-GB" sz="2400" dirty="0"/>
          </a:p>
        </p:txBody>
      </p:sp>
      <p:sp>
        <p:nvSpPr>
          <p:cNvPr id="7" name="TextBox 6"/>
          <p:cNvSpPr txBox="1"/>
          <p:nvPr/>
        </p:nvSpPr>
        <p:spPr>
          <a:xfrm>
            <a:off x="1619672" y="5657671"/>
            <a:ext cx="4176464" cy="1015663"/>
          </a:xfrm>
          <a:prstGeom prst="rect">
            <a:avLst/>
          </a:prstGeom>
          <a:noFill/>
        </p:spPr>
        <p:txBody>
          <a:bodyPr wrap="square" rtlCol="0">
            <a:spAutoFit/>
          </a:bodyPr>
          <a:lstStyle/>
          <a:p>
            <a:r>
              <a:rPr lang="en-GB" sz="2000" dirty="0" smtClean="0"/>
              <a:t>The Red Book is still a useful resource for storing all your child’s health information </a:t>
            </a:r>
            <a:endParaRPr lang="en-GB" sz="2000" dirty="0"/>
          </a:p>
        </p:txBody>
      </p:sp>
      <p:pic>
        <p:nvPicPr>
          <p:cNvPr id="8" name="Picture 7" descr="The &quot;red book&quot;">
            <a:hlinkClick r:id="rId4" tooltip="&quot;What is the “red book”?&quot;"/>
          </p:cNvPr>
          <p:cNvPicPr/>
          <p:nvPr/>
        </p:nvPicPr>
        <p:blipFill>
          <a:blip r:embed="rId5" cstate="print"/>
          <a:srcRect/>
          <a:stretch>
            <a:fillRect/>
          </a:stretch>
        </p:blipFill>
        <p:spPr bwMode="auto">
          <a:xfrm>
            <a:off x="179512" y="5733256"/>
            <a:ext cx="142875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8625" y="285750"/>
            <a:ext cx="8358188" cy="642938"/>
          </a:xfrm>
        </p:spPr>
        <p:txBody>
          <a:bodyPr/>
          <a:lstStyle/>
          <a:p>
            <a:pPr eaLnBrk="1" hangingPunct="1"/>
            <a:r>
              <a:rPr lang="en-GB" altLang="en-US" dirty="0" smtClean="0">
                <a:solidFill>
                  <a:schemeClr val="tx1"/>
                </a:solidFill>
                <a:latin typeface="Arial" charset="0"/>
                <a:ea typeface="ＭＳ Ｐゴシック" pitchFamily="34" charset="-128"/>
                <a:cs typeface="Arial" charset="0"/>
              </a:rPr>
              <a:t>Dentist </a:t>
            </a:r>
            <a:endParaRPr lang="en-US" altLang="en-US" dirty="0" smtClean="0">
              <a:solidFill>
                <a:schemeClr val="tx1"/>
              </a:solidFill>
              <a:latin typeface="Arial" charset="0"/>
              <a:ea typeface="ＭＳ Ｐゴシック" pitchFamily="34" charset="-128"/>
              <a:cs typeface="Arial" charset="0"/>
            </a:endParaRPr>
          </a:p>
        </p:txBody>
      </p:sp>
      <p:sp>
        <p:nvSpPr>
          <p:cNvPr id="10243" name="Rectangle 3"/>
          <p:cNvSpPr>
            <a:spLocks noGrp="1" noChangeArrowheads="1"/>
          </p:cNvSpPr>
          <p:nvPr>
            <p:ph type="body" idx="1"/>
          </p:nvPr>
        </p:nvSpPr>
        <p:spPr>
          <a:xfrm>
            <a:off x="0" y="5373688"/>
            <a:ext cx="5724525" cy="1360487"/>
          </a:xfrm>
        </p:spPr>
        <p:txBody>
          <a:bodyPr/>
          <a:lstStyle/>
          <a:p>
            <a:pPr algn="ctr" eaLnBrk="1" hangingPunct="1">
              <a:buFontTx/>
              <a:buNone/>
            </a:pPr>
            <a:r>
              <a:rPr lang="en-GB" altLang="en-US" sz="2000" dirty="0" smtClean="0">
                <a:latin typeface="Arial" charset="0"/>
                <a:ea typeface="ＭＳ Ｐゴシック" pitchFamily="34" charset="-128"/>
                <a:cs typeface="Arial" charset="0"/>
              </a:rPr>
              <a:t>A list of NHS dentists can be found on the ‘NHS Choices’ website.</a:t>
            </a:r>
          </a:p>
          <a:p>
            <a:pPr algn="ctr" eaLnBrk="1" hangingPunct="1">
              <a:buFont typeface="Arial" charset="0"/>
              <a:buNone/>
            </a:pPr>
            <a:r>
              <a:rPr lang="en-GB" altLang="en-US" sz="2000" dirty="0" smtClean="0">
                <a:latin typeface="Arial" charset="0"/>
                <a:ea typeface="ＭＳ Ｐゴシック" pitchFamily="34" charset="-128"/>
                <a:cs typeface="Arial" charset="0"/>
              </a:rPr>
              <a:t>NHS dental treatment is free for children</a:t>
            </a:r>
            <a:endParaRPr lang="en-US" altLang="en-US" sz="2000" dirty="0" smtClean="0">
              <a:latin typeface="Arial" charset="0"/>
              <a:ea typeface="ＭＳ Ｐゴシック" pitchFamily="34" charset="-128"/>
              <a:cs typeface="Arial" charset="0"/>
            </a:endParaRPr>
          </a:p>
          <a:p>
            <a:pPr algn="ctr" eaLnBrk="1" hangingPunct="1">
              <a:buFontTx/>
              <a:buNone/>
            </a:pPr>
            <a:endParaRPr lang="en-GB" altLang="en-US" sz="2400" dirty="0" smtClean="0">
              <a:latin typeface="Arial" charset="0"/>
              <a:ea typeface="ＭＳ Ｐゴシック" pitchFamily="34" charset="-128"/>
              <a:cs typeface="Arial" charset="0"/>
            </a:endParaRPr>
          </a:p>
          <a:p>
            <a:pPr algn="ctr" eaLnBrk="1" hangingPunct="1">
              <a:buFontTx/>
              <a:buNone/>
            </a:pPr>
            <a:endParaRPr lang="en-US" altLang="en-US" sz="2400" dirty="0" smtClean="0">
              <a:latin typeface="Arial" charset="0"/>
              <a:ea typeface="ＭＳ Ｐゴシック" pitchFamily="34" charset="-128"/>
              <a:cs typeface="Arial" charset="0"/>
            </a:endParaRPr>
          </a:p>
        </p:txBody>
      </p:sp>
      <p:pic>
        <p:nvPicPr>
          <p:cNvPr id="10244" name="Picture 9" descr="boy%20and%20Dentist%20cartoon_1608648"/>
          <p:cNvPicPr>
            <a:picLocks noChangeAspect="1" noChangeArrowheads="1"/>
          </p:cNvPicPr>
          <p:nvPr/>
        </p:nvPicPr>
        <p:blipFill>
          <a:blip r:embed="rId3" cstate="print"/>
          <a:srcRect/>
          <a:stretch>
            <a:fillRect/>
          </a:stretch>
        </p:blipFill>
        <p:spPr bwMode="auto">
          <a:xfrm>
            <a:off x="1189038" y="812800"/>
            <a:ext cx="1238250" cy="1857375"/>
          </a:xfrm>
          <a:prstGeom prst="rect">
            <a:avLst/>
          </a:prstGeom>
          <a:noFill/>
          <a:ln w="9525">
            <a:noFill/>
            <a:miter lim="800000"/>
            <a:headEnd/>
            <a:tailEnd/>
          </a:ln>
        </p:spPr>
      </p:pic>
      <p:pic>
        <p:nvPicPr>
          <p:cNvPr id="10245" name="Picture 11" descr="tubie"/>
          <p:cNvPicPr>
            <a:picLocks noChangeAspect="1" noChangeArrowheads="1"/>
          </p:cNvPicPr>
          <p:nvPr/>
        </p:nvPicPr>
        <p:blipFill>
          <a:blip r:embed="rId4" cstate="print"/>
          <a:srcRect/>
          <a:stretch>
            <a:fillRect/>
          </a:stretch>
        </p:blipFill>
        <p:spPr bwMode="auto">
          <a:xfrm>
            <a:off x="5384800" y="3908425"/>
            <a:ext cx="1323975" cy="1000125"/>
          </a:xfrm>
          <a:prstGeom prst="rect">
            <a:avLst/>
          </a:prstGeom>
          <a:noFill/>
          <a:ln w="9525">
            <a:noFill/>
            <a:miter lim="800000"/>
            <a:headEnd/>
            <a:tailEnd/>
          </a:ln>
        </p:spPr>
      </p:pic>
      <p:pic>
        <p:nvPicPr>
          <p:cNvPr id="10246" name="Picture 13" descr="cartoon"/>
          <p:cNvPicPr>
            <a:picLocks noChangeAspect="1" noChangeArrowheads="1"/>
          </p:cNvPicPr>
          <p:nvPr/>
        </p:nvPicPr>
        <p:blipFill>
          <a:blip r:embed="rId5" cstate="print"/>
          <a:srcRect/>
          <a:stretch>
            <a:fillRect/>
          </a:stretch>
        </p:blipFill>
        <p:spPr bwMode="auto">
          <a:xfrm>
            <a:off x="7019925" y="1936750"/>
            <a:ext cx="1393825" cy="1463675"/>
          </a:xfrm>
          <a:prstGeom prst="rect">
            <a:avLst/>
          </a:prstGeom>
          <a:noFill/>
          <a:ln w="9525">
            <a:noFill/>
            <a:miter lim="800000"/>
            <a:headEnd/>
            <a:tailEnd/>
          </a:ln>
        </p:spPr>
      </p:pic>
      <p:sp>
        <p:nvSpPr>
          <p:cNvPr id="10247" name="Rectangle 14"/>
          <p:cNvSpPr>
            <a:spLocks noChangeArrowheads="1"/>
          </p:cNvSpPr>
          <p:nvPr/>
        </p:nvSpPr>
        <p:spPr bwMode="auto">
          <a:xfrm>
            <a:off x="223838" y="2708275"/>
            <a:ext cx="3168650" cy="1015663"/>
          </a:xfrm>
          <a:prstGeom prst="rect">
            <a:avLst/>
          </a:prstGeom>
          <a:noFill/>
          <a:ln w="9525">
            <a:noFill/>
            <a:miter lim="800000"/>
            <a:headEnd/>
            <a:tailEnd/>
          </a:ln>
        </p:spPr>
        <p:txBody>
          <a:bodyPr>
            <a:spAutoFit/>
          </a:bodyPr>
          <a:lstStyle/>
          <a:p>
            <a:pPr algn="ctr" eaLnBrk="1" hangingPunct="1">
              <a:spcBef>
                <a:spcPct val="20000"/>
              </a:spcBef>
            </a:pPr>
            <a:r>
              <a:rPr lang="en-GB" altLang="en-US" sz="2000"/>
              <a:t>be registered with a dentist before they start school</a:t>
            </a:r>
          </a:p>
        </p:txBody>
      </p:sp>
      <p:sp>
        <p:nvSpPr>
          <p:cNvPr id="10248" name="Rectangle 15"/>
          <p:cNvSpPr>
            <a:spLocks noChangeArrowheads="1"/>
          </p:cNvSpPr>
          <p:nvPr/>
        </p:nvSpPr>
        <p:spPr bwMode="auto">
          <a:xfrm>
            <a:off x="4751388" y="2214563"/>
            <a:ext cx="2592387" cy="707886"/>
          </a:xfrm>
          <a:prstGeom prst="rect">
            <a:avLst/>
          </a:prstGeom>
          <a:noFill/>
          <a:ln w="9525">
            <a:noFill/>
            <a:miter lim="800000"/>
            <a:headEnd/>
            <a:tailEnd/>
          </a:ln>
        </p:spPr>
        <p:txBody>
          <a:bodyPr>
            <a:spAutoFit/>
          </a:bodyPr>
          <a:lstStyle/>
          <a:p>
            <a:pPr algn="ctr" eaLnBrk="1" hangingPunct="1">
              <a:spcBef>
                <a:spcPct val="20000"/>
              </a:spcBef>
            </a:pPr>
            <a:r>
              <a:rPr lang="en-GB" altLang="en-US" sz="2000"/>
              <a:t>have 6 monthly check up’s</a:t>
            </a:r>
          </a:p>
        </p:txBody>
      </p:sp>
      <p:sp>
        <p:nvSpPr>
          <p:cNvPr id="10249" name="Rectangle 16"/>
          <p:cNvSpPr>
            <a:spLocks noChangeArrowheads="1"/>
          </p:cNvSpPr>
          <p:nvPr/>
        </p:nvSpPr>
        <p:spPr bwMode="auto">
          <a:xfrm>
            <a:off x="3419475" y="4090988"/>
            <a:ext cx="2089150" cy="707886"/>
          </a:xfrm>
          <a:prstGeom prst="rect">
            <a:avLst/>
          </a:prstGeom>
          <a:noFill/>
          <a:ln w="9525">
            <a:noFill/>
            <a:miter lim="800000"/>
            <a:headEnd/>
            <a:tailEnd/>
          </a:ln>
        </p:spPr>
        <p:txBody>
          <a:bodyPr>
            <a:spAutoFit/>
          </a:bodyPr>
          <a:lstStyle/>
          <a:p>
            <a:pPr algn="ctr" eaLnBrk="1" hangingPunct="1"/>
            <a:r>
              <a:rPr lang="en-GB" altLang="en-US" sz="2000"/>
              <a:t>be using adult toothpaste</a:t>
            </a:r>
          </a:p>
        </p:txBody>
      </p:sp>
      <p:sp>
        <p:nvSpPr>
          <p:cNvPr id="10250" name="TextBox 1"/>
          <p:cNvSpPr txBox="1">
            <a:spLocks noChangeArrowheads="1"/>
          </p:cNvSpPr>
          <p:nvPr/>
        </p:nvSpPr>
        <p:spPr bwMode="auto">
          <a:xfrm>
            <a:off x="3268663" y="1157288"/>
            <a:ext cx="2200154" cy="400110"/>
          </a:xfrm>
          <a:prstGeom prst="rect">
            <a:avLst/>
          </a:prstGeom>
          <a:noFill/>
          <a:ln w="9525">
            <a:noFill/>
            <a:miter lim="800000"/>
            <a:headEnd/>
            <a:tailEnd/>
          </a:ln>
        </p:spPr>
        <p:txBody>
          <a:bodyPr wrap="none">
            <a:spAutoFit/>
          </a:bodyPr>
          <a:lstStyle/>
          <a:p>
            <a:r>
              <a:rPr lang="en-GB" altLang="en-US" sz="2000"/>
              <a:t>Your child should: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000125"/>
          </a:xfrm>
        </p:spPr>
        <p:txBody>
          <a:bodyPr/>
          <a:lstStyle/>
          <a:p>
            <a:pPr eaLnBrk="1" hangingPunct="1"/>
            <a:r>
              <a:rPr lang="en-GB" altLang="en-US" dirty="0" smtClean="0">
                <a:solidFill>
                  <a:schemeClr val="tx1"/>
                </a:solidFill>
                <a:latin typeface="Arial" charset="0"/>
                <a:ea typeface="ＭＳ Ｐゴシック" pitchFamily="34" charset="-128"/>
                <a:cs typeface="Arial" charset="0"/>
              </a:rPr>
              <a:t>Health Promotion</a:t>
            </a:r>
            <a:endParaRPr lang="en-US" altLang="en-US" dirty="0" smtClean="0">
              <a:solidFill>
                <a:schemeClr val="tx1"/>
              </a:solidFill>
              <a:latin typeface="Arial" charset="0"/>
              <a:ea typeface="ＭＳ Ｐゴシック" pitchFamily="34" charset="-128"/>
              <a:cs typeface="Arial" charset="0"/>
            </a:endParaRPr>
          </a:p>
        </p:txBody>
      </p:sp>
      <p:sp>
        <p:nvSpPr>
          <p:cNvPr id="14339" name="Rectangle 3"/>
          <p:cNvSpPr>
            <a:spLocks noGrp="1" noChangeArrowheads="1"/>
          </p:cNvSpPr>
          <p:nvPr>
            <p:ph type="body" idx="1"/>
          </p:nvPr>
        </p:nvSpPr>
        <p:spPr>
          <a:xfrm>
            <a:off x="446088" y="1301750"/>
            <a:ext cx="8229600" cy="571500"/>
          </a:xfrm>
        </p:spPr>
        <p:txBody>
          <a:bodyPr/>
          <a:lstStyle/>
          <a:p>
            <a:pPr algn="ctr" eaLnBrk="1" hangingPunct="1">
              <a:lnSpc>
                <a:spcPct val="90000"/>
              </a:lnSpc>
              <a:buFontTx/>
              <a:buNone/>
            </a:pPr>
            <a:r>
              <a:rPr lang="en-GB" altLang="en-US" sz="2000" dirty="0" smtClean="0">
                <a:latin typeface="Arial" charset="0"/>
                <a:ea typeface="ＭＳ Ｐゴシック" pitchFamily="34" charset="-128"/>
                <a:cs typeface="Arial" charset="0"/>
              </a:rPr>
              <a:t>We offer Health Promotion sessions such as:</a:t>
            </a:r>
          </a:p>
        </p:txBody>
      </p:sp>
      <p:pic>
        <p:nvPicPr>
          <p:cNvPr id="14340" name="Picture 5" descr="ANd9GcRq6xMoywA8ceOW43Zw8EzXHm6aCSqPdQf0T7CDHDa8ajN-PrpMFg"/>
          <p:cNvPicPr>
            <a:picLocks noChangeAspect="1" noChangeArrowheads="1"/>
          </p:cNvPicPr>
          <p:nvPr/>
        </p:nvPicPr>
        <p:blipFill>
          <a:blip r:embed="rId3" cstate="print"/>
          <a:srcRect/>
          <a:stretch>
            <a:fillRect/>
          </a:stretch>
        </p:blipFill>
        <p:spPr bwMode="auto">
          <a:xfrm>
            <a:off x="2195513" y="1901825"/>
            <a:ext cx="1338262" cy="1368425"/>
          </a:xfrm>
          <a:prstGeom prst="rect">
            <a:avLst/>
          </a:prstGeom>
          <a:noFill/>
          <a:ln w="9525">
            <a:noFill/>
            <a:miter lim="800000"/>
            <a:headEnd/>
            <a:tailEnd/>
          </a:ln>
        </p:spPr>
      </p:pic>
      <p:sp>
        <p:nvSpPr>
          <p:cNvPr id="14341" name="AutoShape 7" descr="9k="/>
          <p:cNvSpPr>
            <a:spLocks noChangeAspect="1" noChangeArrowheads="1"/>
          </p:cNvSpPr>
          <p:nvPr/>
        </p:nvSpPr>
        <p:spPr bwMode="auto">
          <a:xfrm>
            <a:off x="63500" y="0"/>
            <a:ext cx="1143000" cy="1143000"/>
          </a:xfrm>
          <a:prstGeom prst="rect">
            <a:avLst/>
          </a:prstGeom>
          <a:noFill/>
          <a:ln w="9525">
            <a:noFill/>
            <a:miter lim="800000"/>
            <a:headEnd/>
            <a:tailEnd/>
          </a:ln>
        </p:spPr>
        <p:txBody>
          <a:bodyPr/>
          <a:lstStyle/>
          <a:p>
            <a:pPr eaLnBrk="1" hangingPunct="1"/>
            <a:endParaRPr lang="en-GB" altLang="en-US"/>
          </a:p>
        </p:txBody>
      </p:sp>
      <p:pic>
        <p:nvPicPr>
          <p:cNvPr id="14342" name="Picture 18" descr="girls_female_average_height_puberty_growing"/>
          <p:cNvPicPr>
            <a:picLocks noChangeAspect="1" noChangeArrowheads="1"/>
          </p:cNvPicPr>
          <p:nvPr/>
        </p:nvPicPr>
        <p:blipFill>
          <a:blip r:embed="rId4" cstate="print"/>
          <a:srcRect/>
          <a:stretch>
            <a:fillRect/>
          </a:stretch>
        </p:blipFill>
        <p:spPr bwMode="auto">
          <a:xfrm>
            <a:off x="2022475" y="4344194"/>
            <a:ext cx="1511300" cy="1131888"/>
          </a:xfrm>
          <a:prstGeom prst="rect">
            <a:avLst/>
          </a:prstGeom>
          <a:noFill/>
          <a:ln w="9525">
            <a:noFill/>
            <a:miter lim="800000"/>
            <a:headEnd/>
            <a:tailEnd/>
          </a:ln>
        </p:spPr>
      </p:pic>
      <p:pic>
        <p:nvPicPr>
          <p:cNvPr id="14343" name="Picture 19" descr="ANd9GcSiIV0EDXL0X-AipSe-4lLm-sJQOfSkwgb4t7NBosBUWiK6XWj5"/>
          <p:cNvPicPr>
            <a:picLocks noChangeAspect="1" noChangeArrowheads="1"/>
          </p:cNvPicPr>
          <p:nvPr/>
        </p:nvPicPr>
        <p:blipFill>
          <a:blip r:embed="rId5" cstate="print">
            <a:clrChange>
              <a:clrFrom>
                <a:srgbClr val="F5F5F5"/>
              </a:clrFrom>
              <a:clrTo>
                <a:srgbClr val="F5F5F5">
                  <a:alpha val="0"/>
                </a:srgbClr>
              </a:clrTo>
            </a:clrChange>
          </a:blip>
          <a:srcRect/>
          <a:stretch>
            <a:fillRect/>
          </a:stretch>
        </p:blipFill>
        <p:spPr bwMode="auto">
          <a:xfrm>
            <a:off x="6329363" y="3713163"/>
            <a:ext cx="996950" cy="1196975"/>
          </a:xfrm>
          <a:prstGeom prst="rect">
            <a:avLst/>
          </a:prstGeom>
          <a:noFill/>
          <a:ln w="9525">
            <a:noFill/>
            <a:miter lim="800000"/>
            <a:headEnd/>
            <a:tailEnd/>
          </a:ln>
        </p:spPr>
      </p:pic>
      <p:pic>
        <p:nvPicPr>
          <p:cNvPr id="14344" name="Picture 20" descr="ANd9GcT2qwee0Rea74jJtzq0USv7mnzcL_IwwmZs3j2ZKe3kZd4hEr9qyw"/>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7812088" y="-38100"/>
            <a:ext cx="1331912" cy="1331913"/>
          </a:xfrm>
          <a:prstGeom prst="rect">
            <a:avLst/>
          </a:prstGeom>
          <a:noFill/>
          <a:ln w="9525">
            <a:noFill/>
            <a:miter lim="800000"/>
            <a:headEnd/>
            <a:tailEnd/>
          </a:ln>
        </p:spPr>
      </p:pic>
      <p:sp>
        <p:nvSpPr>
          <p:cNvPr id="14345" name="Rectangle 21"/>
          <p:cNvSpPr>
            <a:spLocks noChangeArrowheads="1"/>
          </p:cNvSpPr>
          <p:nvPr/>
        </p:nvSpPr>
        <p:spPr bwMode="auto">
          <a:xfrm>
            <a:off x="1257300" y="3799820"/>
            <a:ext cx="2736647" cy="369332"/>
          </a:xfrm>
          <a:prstGeom prst="rect">
            <a:avLst/>
          </a:prstGeom>
          <a:noFill/>
          <a:ln w="9525">
            <a:noFill/>
            <a:miter lim="800000"/>
            <a:headEnd/>
            <a:tailEnd/>
          </a:ln>
        </p:spPr>
        <p:txBody>
          <a:bodyPr wrap="none">
            <a:spAutoFit/>
          </a:bodyPr>
          <a:lstStyle/>
          <a:p>
            <a:pPr eaLnBrk="1" hangingPunct="1">
              <a:lnSpc>
                <a:spcPct val="90000"/>
              </a:lnSpc>
              <a:spcBef>
                <a:spcPct val="20000"/>
              </a:spcBef>
            </a:pPr>
            <a:r>
              <a:rPr lang="en-GB" altLang="en-US" sz="2000" u="sng" dirty="0"/>
              <a:t>Puberty/Sexual Health</a:t>
            </a:r>
          </a:p>
        </p:txBody>
      </p:sp>
      <p:sp>
        <p:nvSpPr>
          <p:cNvPr id="14346" name="Rectangle 22"/>
          <p:cNvSpPr>
            <a:spLocks noChangeArrowheads="1"/>
          </p:cNvSpPr>
          <p:nvPr/>
        </p:nvSpPr>
        <p:spPr bwMode="auto">
          <a:xfrm>
            <a:off x="4754245" y="2260937"/>
            <a:ext cx="3455988" cy="1723549"/>
          </a:xfrm>
          <a:prstGeom prst="rect">
            <a:avLst/>
          </a:prstGeom>
          <a:noFill/>
          <a:ln w="9525">
            <a:noFill/>
            <a:miter lim="800000"/>
            <a:headEnd/>
            <a:tailEnd/>
          </a:ln>
        </p:spPr>
        <p:txBody>
          <a:bodyPr>
            <a:spAutoFit/>
          </a:bodyPr>
          <a:lstStyle/>
          <a:p>
            <a:pPr eaLnBrk="1" hangingPunct="1">
              <a:lnSpc>
                <a:spcPct val="90000"/>
              </a:lnSpc>
              <a:spcBef>
                <a:spcPct val="20000"/>
              </a:spcBef>
            </a:pPr>
            <a:r>
              <a:rPr lang="en-GB" altLang="en-US" sz="2000" u="sng" dirty="0"/>
              <a:t>Healthy living:</a:t>
            </a:r>
          </a:p>
          <a:p>
            <a:pPr eaLnBrk="1" hangingPunct="1">
              <a:lnSpc>
                <a:spcPct val="90000"/>
              </a:lnSpc>
              <a:spcBef>
                <a:spcPct val="20000"/>
              </a:spcBef>
              <a:buFontTx/>
              <a:buChar char="•"/>
            </a:pPr>
            <a:r>
              <a:rPr lang="en-GB" altLang="en-US" sz="2000" dirty="0"/>
              <a:t> healthy eating</a:t>
            </a:r>
          </a:p>
          <a:p>
            <a:pPr eaLnBrk="1" hangingPunct="1">
              <a:lnSpc>
                <a:spcPct val="90000"/>
              </a:lnSpc>
              <a:spcBef>
                <a:spcPct val="20000"/>
              </a:spcBef>
              <a:buFontTx/>
              <a:buChar char="•"/>
            </a:pPr>
            <a:r>
              <a:rPr lang="en-GB" altLang="en-US" sz="2000" dirty="0" smtClean="0"/>
              <a:t> alcohol</a:t>
            </a:r>
          </a:p>
          <a:p>
            <a:pPr eaLnBrk="1" hangingPunct="1">
              <a:lnSpc>
                <a:spcPct val="90000"/>
              </a:lnSpc>
              <a:spcBef>
                <a:spcPct val="20000"/>
              </a:spcBef>
              <a:buFontTx/>
              <a:buChar char="•"/>
            </a:pPr>
            <a:r>
              <a:rPr lang="en-GB" altLang="en-US" sz="2000" dirty="0" smtClean="0"/>
              <a:t> safe medicines/drugs</a:t>
            </a:r>
          </a:p>
          <a:p>
            <a:pPr eaLnBrk="1" hangingPunct="1">
              <a:lnSpc>
                <a:spcPct val="90000"/>
              </a:lnSpc>
              <a:spcBef>
                <a:spcPct val="20000"/>
              </a:spcBef>
              <a:buFontTx/>
              <a:buChar char="•"/>
            </a:pPr>
            <a:r>
              <a:rPr lang="en-GB" altLang="en-US" sz="2000" dirty="0" smtClean="0"/>
              <a:t> smoking</a:t>
            </a:r>
            <a:endParaRPr lang="en-GB" altLang="en-US" sz="2000" dirty="0"/>
          </a:p>
        </p:txBody>
      </p:sp>
      <p:sp>
        <p:nvSpPr>
          <p:cNvPr id="14347" name="Rectangle 23"/>
          <p:cNvSpPr>
            <a:spLocks noChangeArrowheads="1"/>
          </p:cNvSpPr>
          <p:nvPr/>
        </p:nvSpPr>
        <p:spPr bwMode="auto">
          <a:xfrm>
            <a:off x="201613" y="1916113"/>
            <a:ext cx="2663825" cy="1046440"/>
          </a:xfrm>
          <a:prstGeom prst="rect">
            <a:avLst/>
          </a:prstGeom>
          <a:noFill/>
          <a:ln w="9525">
            <a:noFill/>
            <a:miter lim="800000"/>
            <a:headEnd/>
            <a:tailEnd/>
          </a:ln>
        </p:spPr>
        <p:txBody>
          <a:bodyPr>
            <a:spAutoFit/>
          </a:bodyPr>
          <a:lstStyle/>
          <a:p>
            <a:pPr eaLnBrk="1" hangingPunct="1">
              <a:lnSpc>
                <a:spcPct val="90000"/>
              </a:lnSpc>
              <a:spcBef>
                <a:spcPct val="20000"/>
              </a:spcBef>
            </a:pPr>
            <a:r>
              <a:rPr lang="en-GB" altLang="en-US" sz="2000" u="sng" dirty="0"/>
              <a:t>Hygiene :</a:t>
            </a:r>
          </a:p>
          <a:p>
            <a:pPr eaLnBrk="1" hangingPunct="1">
              <a:lnSpc>
                <a:spcPct val="90000"/>
              </a:lnSpc>
              <a:spcBef>
                <a:spcPct val="20000"/>
              </a:spcBef>
              <a:buFontTx/>
              <a:buChar char="•"/>
            </a:pPr>
            <a:r>
              <a:rPr lang="en-GB" altLang="en-US" sz="2000" dirty="0"/>
              <a:t> </a:t>
            </a:r>
            <a:r>
              <a:rPr lang="en-GB" altLang="en-US" sz="2000" dirty="0" err="1"/>
              <a:t>handwashing</a:t>
            </a:r>
            <a:endParaRPr lang="en-GB" altLang="en-US" sz="2000" dirty="0"/>
          </a:p>
          <a:p>
            <a:pPr eaLnBrk="1" hangingPunct="1">
              <a:lnSpc>
                <a:spcPct val="90000"/>
              </a:lnSpc>
              <a:spcBef>
                <a:spcPct val="20000"/>
              </a:spcBef>
              <a:buFontTx/>
              <a:buChar char="•"/>
            </a:pPr>
            <a:r>
              <a:rPr lang="en-GB" altLang="en-US" sz="2000" dirty="0"/>
              <a:t> dental care</a:t>
            </a:r>
          </a:p>
        </p:txBody>
      </p:sp>
      <p:sp>
        <p:nvSpPr>
          <p:cNvPr id="14348" name="Rectangle 24"/>
          <p:cNvSpPr>
            <a:spLocks noChangeArrowheads="1"/>
          </p:cNvSpPr>
          <p:nvPr/>
        </p:nvSpPr>
        <p:spPr bwMode="auto">
          <a:xfrm>
            <a:off x="0" y="5137150"/>
            <a:ext cx="7632700" cy="1631216"/>
          </a:xfrm>
          <a:prstGeom prst="rect">
            <a:avLst/>
          </a:prstGeom>
          <a:noFill/>
          <a:ln w="9525">
            <a:noFill/>
            <a:miter lim="800000"/>
            <a:headEnd/>
            <a:tailEnd/>
          </a:ln>
        </p:spPr>
        <p:txBody>
          <a:bodyPr>
            <a:spAutoFit/>
          </a:bodyPr>
          <a:lstStyle/>
          <a:p>
            <a:pPr eaLnBrk="1" hangingPunct="1"/>
            <a:endParaRPr lang="en-GB" altLang="en-US" sz="2000" dirty="0" smtClean="0"/>
          </a:p>
          <a:p>
            <a:pPr eaLnBrk="1" hangingPunct="1"/>
            <a:r>
              <a:rPr lang="en-GB" altLang="en-US" sz="2000" dirty="0" smtClean="0"/>
              <a:t>This </a:t>
            </a:r>
            <a:r>
              <a:rPr lang="en-GB" altLang="en-US" sz="2000" dirty="0"/>
              <a:t>is done:</a:t>
            </a:r>
          </a:p>
          <a:p>
            <a:pPr eaLnBrk="1" hangingPunct="1">
              <a:buFontTx/>
              <a:buChar char="•"/>
            </a:pPr>
            <a:r>
              <a:rPr lang="en-GB" altLang="en-US" sz="2000" dirty="0"/>
              <a:t> according to need</a:t>
            </a:r>
          </a:p>
          <a:p>
            <a:pPr eaLnBrk="1" hangingPunct="1">
              <a:buFontTx/>
              <a:buChar char="•"/>
            </a:pPr>
            <a:r>
              <a:rPr lang="en-GB" altLang="en-US" sz="2000" dirty="0"/>
              <a:t> in line with the National Curriculum</a:t>
            </a:r>
          </a:p>
          <a:p>
            <a:pPr eaLnBrk="1" hangingPunct="1">
              <a:buFontTx/>
              <a:buChar char="•"/>
            </a:pPr>
            <a:r>
              <a:rPr lang="en-GB" altLang="en-US" sz="2000" dirty="0"/>
              <a:t> being age appropriate (Primary &amp; Secondary School) </a:t>
            </a:r>
            <a:endParaRPr lang="en-US" altLang="en-US" sz="2000" dirty="0"/>
          </a:p>
        </p:txBody>
      </p:sp>
      <p:pic>
        <p:nvPicPr>
          <p:cNvPr id="14349" name="Picture 25" descr="candy or medicine?">
            <a:hlinkClick r:id="rId7"/>
          </p:cNvPr>
          <p:cNvPicPr>
            <a:picLocks noChangeAspect="1" noChangeArrowheads="1"/>
          </p:cNvPicPr>
          <p:nvPr/>
        </p:nvPicPr>
        <p:blipFill>
          <a:blip r:embed="rId8" r:link="rId9" cstate="print"/>
          <a:srcRect t="19028"/>
          <a:stretch>
            <a:fillRect/>
          </a:stretch>
        </p:blipFill>
        <p:spPr bwMode="auto">
          <a:xfrm>
            <a:off x="7461250" y="2570163"/>
            <a:ext cx="1441450" cy="973137"/>
          </a:xfrm>
          <a:prstGeom prst="rect">
            <a:avLst/>
          </a:prstGeom>
          <a:noFill/>
          <a:ln w="28575">
            <a:noFill/>
            <a:miter lim="800000"/>
            <a:headEnd/>
            <a:tailEnd/>
          </a:ln>
        </p:spPr>
      </p:pic>
      <p:pic>
        <p:nvPicPr>
          <p:cNvPr id="14350" name="Picture 28" descr="ANd9GcTPg1wqjbhhYwC-7fXuFvfpwNpCwm5S6Szc9CXUaqw96gCB7b4dpQ"/>
          <p:cNvPicPr>
            <a:picLocks noChangeAspect="1" noChangeArrowheads="1"/>
          </p:cNvPicPr>
          <p:nvPr/>
        </p:nvPicPr>
        <p:blipFill>
          <a:blip r:embed="rId10" cstate="print"/>
          <a:srcRect/>
          <a:stretch>
            <a:fillRect/>
          </a:stretch>
        </p:blipFill>
        <p:spPr bwMode="auto">
          <a:xfrm>
            <a:off x="250825" y="188913"/>
            <a:ext cx="2019300" cy="1003300"/>
          </a:xfrm>
          <a:prstGeom prst="rect">
            <a:avLst/>
          </a:prstGeom>
          <a:noFill/>
          <a:ln w="9525">
            <a:noFill/>
            <a:miter lim="800000"/>
            <a:headEnd/>
            <a:tailEnd/>
          </a:ln>
        </p:spPr>
      </p:pic>
      <p:sp>
        <p:nvSpPr>
          <p:cNvPr id="14351" name="TextBox 1"/>
          <p:cNvSpPr txBox="1">
            <a:spLocks noChangeArrowheads="1"/>
          </p:cNvSpPr>
          <p:nvPr/>
        </p:nvSpPr>
        <p:spPr bwMode="auto">
          <a:xfrm>
            <a:off x="7389495" y="2835414"/>
            <a:ext cx="1641475" cy="707886"/>
          </a:xfrm>
          <a:prstGeom prst="rect">
            <a:avLst/>
          </a:prstGeom>
          <a:noFill/>
          <a:ln w="9525">
            <a:noFill/>
            <a:miter lim="800000"/>
            <a:headEnd/>
            <a:tailEnd/>
          </a:ln>
        </p:spPr>
        <p:txBody>
          <a:bodyPr>
            <a:spAutoFit/>
          </a:bodyPr>
          <a:lstStyle/>
          <a:p>
            <a:pPr algn="ctr"/>
            <a:r>
              <a:rPr lang="en-GB" altLang="en-US" sz="2000" dirty="0">
                <a:solidFill>
                  <a:schemeClr val="bg1"/>
                </a:solidFill>
              </a:rPr>
              <a:t>Sweets or medicines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1523</Words>
  <Application>Microsoft Office PowerPoint</Application>
  <PresentationFormat>On-screen Show (4:3)</PresentationFormat>
  <Paragraphs>300</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Who are we?</vt:lpstr>
      <vt:lpstr>National Child Measurement Programme (NCMP)</vt:lpstr>
      <vt:lpstr>Vision Testing</vt:lpstr>
      <vt:lpstr>Health Screening</vt:lpstr>
      <vt:lpstr>PowerPoint Presentation</vt:lpstr>
      <vt:lpstr>Vaccinations</vt:lpstr>
      <vt:lpstr>Dentist </vt:lpstr>
      <vt:lpstr>Health Promotion</vt:lpstr>
      <vt:lpstr>Emotional Support</vt:lpstr>
      <vt:lpstr>Healthy Child</vt:lpstr>
      <vt:lpstr>Sleep</vt:lpstr>
      <vt:lpstr>Bedwetting (Enuresis) </vt:lpstr>
      <vt:lpstr>Staff Awareness</vt:lpstr>
      <vt:lpstr>Medication in school</vt:lpstr>
      <vt:lpstr>Illnesses</vt:lpstr>
      <vt:lpstr>Head Lice</vt:lpstr>
      <vt:lpstr>Useful numbers/websites</vt:lpstr>
      <vt:lpstr>School Nursing Team</vt:lpstr>
    </vt:vector>
  </TitlesOfParts>
  <Company>Buckinghamshire Hospitals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sarah.hills</dc:creator>
  <cp:lastModifiedBy>Newton Ashley (Bucks Healthcare)</cp:lastModifiedBy>
  <cp:revision>104</cp:revision>
  <dcterms:created xsi:type="dcterms:W3CDTF">2010-10-13T11:04:53Z</dcterms:created>
  <dcterms:modified xsi:type="dcterms:W3CDTF">2018-05-08T15:19:57Z</dcterms:modified>
</cp:coreProperties>
</file>