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7" r:id="rId2"/>
    <p:sldId id="258" r:id="rId3"/>
    <p:sldId id="264" r:id="rId4"/>
    <p:sldId id="279" r:id="rId5"/>
    <p:sldId id="280" r:id="rId6"/>
    <p:sldId id="281" r:id="rId7"/>
    <p:sldId id="282" r:id="rId8"/>
    <p:sldId id="284" r:id="rId9"/>
    <p:sldId id="285" r:id="rId10"/>
    <p:sldId id="283"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Roboto" panose="02000000000000000000" pitchFamily="2" charset="0"/>
      <p:regular r:id="rId19"/>
      <p:bold r:id="rId20"/>
      <p:italic r:id="rId21"/>
      <p:boldItalic r:id="rId22"/>
    </p:embeddedFont>
    <p:embeddedFont>
      <p:font typeface="Twinkl" panose="02000000000000000000" pitchFamily="2"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2"/>
    <a:srgbClr val="E94B5A"/>
    <a:srgbClr val="AFDEF9"/>
    <a:srgbClr val="FFE000"/>
    <a:srgbClr val="F9B000"/>
    <a:srgbClr val="EA516C"/>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showGuides="1">
      <p:cViewPr varScale="1">
        <p:scale>
          <a:sx n="90" d="100"/>
          <a:sy n="90" d="100"/>
        </p:scale>
        <p:origin x="942"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02/09/2021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nz/resources/new-zealand-resources-themes/new-zealand-resources-themes-festivals-and-celebrations/mindfulness-month-festivals-celebrations-and-events-topics-themes-years-0-3-new-zealand"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nz/resources/new-zealand-resources-themes/new-zealand-resources-themes-festivals-and-celebrations/mindfulness-month-festivals-celebrations-and-events-topics-themes-years-0-3-new-zealand"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1" y="5675554"/>
            <a:ext cx="4792133" cy="11824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5" name="Title 5">
            <a:extLst>
              <a:ext uri="{FF2B5EF4-FFF2-40B4-BE49-F238E27FC236}">
                <a16:creationId xmlns:a16="http://schemas.microsoft.com/office/drawing/2014/main" id="{0532329F-97C1-4E98-AE70-D2D6F7D7B6E7}"/>
              </a:ext>
            </a:extLst>
          </p:cNvPr>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36880972"/>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8575" cap="rnd">
            <a:solidFill>
              <a:srgbClr val="E94B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1" y="5811020"/>
            <a:ext cx="4910667" cy="10469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8" r:id="rId3"/>
    <p:sldLayoutId id="2147483662" r:id="rId4"/>
    <p:sldLayoutId id="2147483663" r:id="rId5"/>
    <p:sldLayoutId id="2147483666" r:id="rId6"/>
  </p:sldLayoutIdLst>
  <p:transition spd="slow">
    <p:wipe/>
  </p:transition>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0.png"/><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Top Corners Rounded 34">
            <a:extLst>
              <a:ext uri="{FF2B5EF4-FFF2-40B4-BE49-F238E27FC236}">
                <a16:creationId xmlns:a16="http://schemas.microsoft.com/office/drawing/2014/main" id="{3E91C924-B0C2-4124-9837-94E4C3FCC10F}"/>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766DAC0B-CDFE-4B4F-B5D0-B7482C4B5AE1}"/>
              </a:ext>
            </a:extLst>
          </p:cNvPr>
          <p:cNvSpPr/>
          <p:nvPr/>
        </p:nvSpPr>
        <p:spPr>
          <a:xfrm>
            <a:off x="639078" y="1665515"/>
            <a:ext cx="2510064" cy="4522914"/>
          </a:xfrm>
          <a:prstGeom prst="roundRect">
            <a:avLst>
              <a:gd name="adj" fmla="val 7126"/>
            </a:avLst>
          </a:prstGeom>
          <a:solidFill>
            <a:schemeClr val="bg1"/>
          </a:solidFill>
          <a:ln w="28575" cap="rnd">
            <a:solidFill>
              <a:srgbClr val="AFDEF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3299FEE4-5417-4578-9A7F-DD28FC7A8FB6}"/>
              </a:ext>
            </a:extLst>
          </p:cNvPr>
          <p:cNvSpPr/>
          <p:nvPr/>
        </p:nvSpPr>
        <p:spPr>
          <a:xfrm>
            <a:off x="3320028" y="1665515"/>
            <a:ext cx="2510064" cy="4522914"/>
          </a:xfrm>
          <a:prstGeom prst="roundRect">
            <a:avLst>
              <a:gd name="adj" fmla="val 7126"/>
            </a:avLst>
          </a:prstGeom>
          <a:solidFill>
            <a:schemeClr val="bg1"/>
          </a:solidFill>
          <a:ln w="28575" cap="rnd">
            <a:solidFill>
              <a:srgbClr val="AFDEF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D013B14F-736D-44E9-B479-0D305BA7A9F2}"/>
              </a:ext>
            </a:extLst>
          </p:cNvPr>
          <p:cNvSpPr/>
          <p:nvPr/>
        </p:nvSpPr>
        <p:spPr>
          <a:xfrm>
            <a:off x="6005744" y="1665515"/>
            <a:ext cx="2510064" cy="4522914"/>
          </a:xfrm>
          <a:prstGeom prst="roundRect">
            <a:avLst>
              <a:gd name="adj" fmla="val 7126"/>
            </a:avLst>
          </a:prstGeom>
          <a:solidFill>
            <a:schemeClr val="bg1"/>
          </a:solidFill>
          <a:ln w="28575" cap="rnd">
            <a:solidFill>
              <a:srgbClr val="AFDEF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EEE2F54B-1F3E-490F-8120-64136ABEDE34}"/>
              </a:ext>
            </a:extLst>
          </p:cNvPr>
          <p:cNvSpPr/>
          <p:nvPr/>
        </p:nvSpPr>
        <p:spPr>
          <a:xfrm>
            <a:off x="6005744" y="5129872"/>
            <a:ext cx="2510064" cy="1058557"/>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chorCtr="1">
            <a:noAutofit/>
          </a:bodyPr>
          <a:lstStyle/>
          <a:p>
            <a:pPr algn="ctr">
              <a:spcAft>
                <a:spcPts val="1200"/>
              </a:spcAft>
            </a:pPr>
            <a:r>
              <a:rPr lang="en-GB" sz="1600" b="1" dirty="0"/>
              <a:t>Focusing on something in a relaxed way</a:t>
            </a:r>
          </a:p>
        </p:txBody>
      </p:sp>
      <p:grpSp>
        <p:nvGrpSpPr>
          <p:cNvPr id="20" name="Group 19">
            <a:extLst>
              <a:ext uri="{FF2B5EF4-FFF2-40B4-BE49-F238E27FC236}">
                <a16:creationId xmlns:a16="http://schemas.microsoft.com/office/drawing/2014/main" id="{2BAFCCAB-84C6-4B73-97CB-2C7FE877DEA8}"/>
              </a:ext>
            </a:extLst>
          </p:cNvPr>
          <p:cNvGrpSpPr/>
          <p:nvPr/>
        </p:nvGrpSpPr>
        <p:grpSpPr>
          <a:xfrm>
            <a:off x="7562302" y="213087"/>
            <a:ext cx="1436538" cy="1352462"/>
            <a:chOff x="7415370" y="194064"/>
            <a:chExt cx="1590080" cy="1497017"/>
          </a:xfrm>
        </p:grpSpPr>
        <p:sp>
          <p:nvSpPr>
            <p:cNvPr id="16" name="Oval 15">
              <a:extLst>
                <a:ext uri="{FF2B5EF4-FFF2-40B4-BE49-F238E27FC236}">
                  <a16:creationId xmlns:a16="http://schemas.microsoft.com/office/drawing/2014/main" id="{27E22D5B-EA02-4DCB-899A-CFB1CB5AAA9F}"/>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2"/>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extLst>
                <a:ext uri="{FF2B5EF4-FFF2-40B4-BE49-F238E27FC236}">
                  <a16:creationId xmlns:a16="http://schemas.microsoft.com/office/drawing/2014/main" id="{9321E24B-7D4D-4785-AF09-ED70922117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grpSp>
        <p:nvGrpSpPr>
          <p:cNvPr id="26" name="Group 25">
            <a:extLst>
              <a:ext uri="{FF2B5EF4-FFF2-40B4-BE49-F238E27FC236}">
                <a16:creationId xmlns:a16="http://schemas.microsoft.com/office/drawing/2014/main" id="{7DFB924A-0B6C-412F-9680-C502E0D86404}"/>
              </a:ext>
            </a:extLst>
          </p:cNvPr>
          <p:cNvGrpSpPr/>
          <p:nvPr/>
        </p:nvGrpSpPr>
        <p:grpSpPr>
          <a:xfrm>
            <a:off x="3444349" y="1812684"/>
            <a:ext cx="2280015" cy="3379801"/>
            <a:chOff x="3469063" y="1812684"/>
            <a:chExt cx="2280015" cy="3379801"/>
          </a:xfrm>
        </p:grpSpPr>
        <p:pic>
          <p:nvPicPr>
            <p:cNvPr id="23" name="Picture 22">
              <a:extLst>
                <a:ext uri="{FF2B5EF4-FFF2-40B4-BE49-F238E27FC236}">
                  <a16:creationId xmlns:a16="http://schemas.microsoft.com/office/drawing/2014/main" id="{27A39460-2F61-4731-95E9-EF177D2144A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086" t="65946" r="42877"/>
            <a:stretch/>
          </p:blipFill>
          <p:spPr>
            <a:xfrm>
              <a:off x="4325939" y="3560719"/>
              <a:ext cx="492120" cy="1631766"/>
            </a:xfrm>
            <a:prstGeom prst="rect">
              <a:avLst/>
            </a:prstGeom>
          </p:spPr>
        </p:pic>
        <p:pic>
          <p:nvPicPr>
            <p:cNvPr id="25" name="Picture 24">
              <a:extLst>
                <a:ext uri="{FF2B5EF4-FFF2-40B4-BE49-F238E27FC236}">
                  <a16:creationId xmlns:a16="http://schemas.microsoft.com/office/drawing/2014/main" id="{6379FA64-1716-46EF-9A82-54DC0917E8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69063" y="1812684"/>
              <a:ext cx="2280015" cy="2280015"/>
            </a:xfrm>
            <a:prstGeom prst="rect">
              <a:avLst/>
            </a:prstGeom>
          </p:spPr>
        </p:pic>
      </p:grpSp>
      <p:sp>
        <p:nvSpPr>
          <p:cNvPr id="7" name="Rectangle: Rounded Corners 6">
            <a:extLst>
              <a:ext uri="{FF2B5EF4-FFF2-40B4-BE49-F238E27FC236}">
                <a16:creationId xmlns:a16="http://schemas.microsoft.com/office/drawing/2014/main" id="{EC6DA94B-D500-4583-8FA0-74A46D1D3057}"/>
              </a:ext>
            </a:extLst>
          </p:cNvPr>
          <p:cNvSpPr/>
          <p:nvPr/>
        </p:nvSpPr>
        <p:spPr>
          <a:xfrm>
            <a:off x="3324793" y="5129872"/>
            <a:ext cx="2510064" cy="1058558"/>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Aft>
                <a:spcPts val="1200"/>
              </a:spcAft>
            </a:pPr>
            <a:r>
              <a:rPr lang="en-GB" sz="1600" b="1" dirty="0"/>
              <a:t>Slowing down and concentrating on one task or thing at a time</a:t>
            </a:r>
          </a:p>
        </p:txBody>
      </p:sp>
      <p:pic>
        <p:nvPicPr>
          <p:cNvPr id="32" name="Picture 31">
            <a:extLst>
              <a:ext uri="{FF2B5EF4-FFF2-40B4-BE49-F238E27FC236}">
                <a16:creationId xmlns:a16="http://schemas.microsoft.com/office/drawing/2014/main" id="{CCE73DE1-7874-406F-8040-AA8C153526B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381" y="1306656"/>
            <a:ext cx="2288482" cy="4308363"/>
          </a:xfrm>
          <a:prstGeom prst="rect">
            <a:avLst/>
          </a:prstGeom>
        </p:spPr>
      </p:pic>
      <p:sp>
        <p:nvSpPr>
          <p:cNvPr id="3" name="Rectangle: Rounded Corners 2"/>
          <p:cNvSpPr/>
          <p:nvPr/>
        </p:nvSpPr>
        <p:spPr>
          <a:xfrm>
            <a:off x="639078" y="5129872"/>
            <a:ext cx="2510064" cy="1058558"/>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Aft>
                <a:spcPts val="1200"/>
              </a:spcAft>
            </a:pPr>
            <a:r>
              <a:rPr lang="en-GB" sz="1600" b="1" dirty="0"/>
              <a:t>Putting all of your attention into the present moment</a:t>
            </a:r>
          </a:p>
        </p:txBody>
      </p:sp>
      <p:pic>
        <p:nvPicPr>
          <p:cNvPr id="34" name="Picture 33">
            <a:extLst>
              <a:ext uri="{FF2B5EF4-FFF2-40B4-BE49-F238E27FC236}">
                <a16:creationId xmlns:a16="http://schemas.microsoft.com/office/drawing/2014/main" id="{62FC4353-F7DB-48F4-BA22-5B604B528EB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28961"/>
          <a:stretch/>
        </p:blipFill>
        <p:spPr>
          <a:xfrm>
            <a:off x="5863377" y="2669061"/>
            <a:ext cx="2639537" cy="1910861"/>
          </a:xfrm>
          <a:prstGeom prst="rect">
            <a:avLst/>
          </a:prstGeom>
        </p:spPr>
      </p:pic>
      <p:pic>
        <p:nvPicPr>
          <p:cNvPr id="9" name="Picture 8">
            <a:extLst>
              <a:ext uri="{FF2B5EF4-FFF2-40B4-BE49-F238E27FC236}">
                <a16:creationId xmlns:a16="http://schemas.microsoft.com/office/drawing/2014/main" id="{63265335-8DE2-46AD-926D-C33D1AF27ED2}"/>
              </a:ext>
            </a:extLst>
          </p:cNvPr>
          <p:cNvPicPr>
            <a:picLocks noChangeAspect="1"/>
          </p:cNvPicPr>
          <p:nvPr/>
        </p:nvPicPr>
        <p:blipFill rotWithShape="1">
          <a:blip r:embed="rId8">
            <a:extLst>
              <a:ext uri="{28A0092B-C50C-407E-A947-70E740481C1C}">
                <a14:useLocalDpi xmlns:a14="http://schemas.microsoft.com/office/drawing/2010/main" val="0"/>
              </a:ext>
            </a:extLst>
          </a:blip>
          <a:srcRect t="5677" b="17761"/>
          <a:stretch/>
        </p:blipFill>
        <p:spPr>
          <a:xfrm>
            <a:off x="508619" y="511186"/>
            <a:ext cx="7053683" cy="984876"/>
          </a:xfrm>
          <a:prstGeom prst="rect">
            <a:avLst/>
          </a:prstGeom>
        </p:spPr>
      </p:pic>
    </p:spTree>
    <p:extLst>
      <p:ext uri="{BB962C8B-B14F-4D97-AF65-F5344CB8AC3E}">
        <p14:creationId xmlns:p14="http://schemas.microsoft.com/office/powerpoint/2010/main" val="12862372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down)">
                                      <p:cBhvr>
                                        <p:cTn id="45" dur="5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P spid="8" grpId="0" animBg="1"/>
      <p:bldP spid="7"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Top Corners Rounded 12">
            <a:extLst>
              <a:ext uri="{FF2B5EF4-FFF2-40B4-BE49-F238E27FC236}">
                <a16:creationId xmlns:a16="http://schemas.microsoft.com/office/drawing/2014/main" id="{B562CBE7-5848-405D-B320-FAEEF0E31EE0}"/>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1601261" y="4496294"/>
            <a:ext cx="5941478" cy="119476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Aft>
                <a:spcPts val="1200"/>
              </a:spcAft>
            </a:pPr>
            <a:r>
              <a:rPr lang="en-GB" sz="2800" b="1" dirty="0"/>
              <a:t>Being mindful is </a:t>
            </a:r>
            <a:br>
              <a:rPr lang="en-GB" sz="2800" b="1" dirty="0"/>
            </a:br>
            <a:r>
              <a:rPr lang="en-GB" sz="2800" b="1" dirty="0"/>
              <a:t>a superpower!</a:t>
            </a:r>
          </a:p>
        </p:txBody>
      </p:sp>
      <p:sp>
        <p:nvSpPr>
          <p:cNvPr id="5" name="Rectangle 4"/>
          <p:cNvSpPr/>
          <p:nvPr/>
        </p:nvSpPr>
        <p:spPr>
          <a:xfrm>
            <a:off x="755650" y="1719786"/>
            <a:ext cx="7632700" cy="1822104"/>
          </a:xfrm>
          <a:prstGeom prst="rect">
            <a:avLst/>
          </a:prstGeom>
        </p:spPr>
        <p:txBody>
          <a:bodyPr wrap="square" lIns="0" tIns="0" rIns="0" bIns="0" numCol="2">
            <a:noAutofit/>
          </a:bodyPr>
          <a:lstStyle/>
          <a:p>
            <a:pPr>
              <a:spcAft>
                <a:spcPts val="1200"/>
              </a:spcAft>
            </a:pPr>
            <a:r>
              <a:rPr lang="en-GB" sz="2400" b="1" dirty="0">
                <a:solidFill>
                  <a:srgbClr val="007AC2"/>
                </a:solidFill>
              </a:rPr>
              <a:t>Being mindful helps you to:</a:t>
            </a:r>
          </a:p>
          <a:p>
            <a:pPr marL="285750" indent="-285750">
              <a:spcAft>
                <a:spcPts val="1200"/>
              </a:spcAft>
              <a:buFont typeface="Arial" panose="020B0604020202020204" pitchFamily="34" charset="0"/>
              <a:buChar char="•"/>
            </a:pPr>
            <a:r>
              <a:rPr lang="en-GB" sz="2000" dirty="0"/>
              <a:t>Be less distracted</a:t>
            </a:r>
          </a:p>
          <a:p>
            <a:pPr marL="285750" indent="-285750">
              <a:spcAft>
                <a:spcPts val="1200"/>
              </a:spcAft>
              <a:buFont typeface="Arial" panose="020B0604020202020204" pitchFamily="34" charset="0"/>
              <a:buChar char="•"/>
            </a:pPr>
            <a:r>
              <a:rPr lang="en-GB" sz="2000" dirty="0"/>
              <a:t>Stay calm when you are </a:t>
            </a:r>
            <a:br>
              <a:rPr lang="en-GB" sz="2000" dirty="0"/>
            </a:br>
            <a:r>
              <a:rPr lang="en-GB" sz="2000" dirty="0"/>
              <a:t>upset, stressed or anxious</a:t>
            </a:r>
            <a:br>
              <a:rPr lang="en-GB" sz="2000" dirty="0"/>
            </a:br>
            <a:br>
              <a:rPr lang="en-GB" sz="2000" dirty="0"/>
            </a:br>
            <a:endParaRPr lang="en-GB" sz="2000" dirty="0"/>
          </a:p>
          <a:p>
            <a:pPr marL="285750" indent="-285750">
              <a:spcAft>
                <a:spcPts val="1200"/>
              </a:spcAft>
              <a:buFont typeface="Arial" panose="020B0604020202020204" pitchFamily="34" charset="0"/>
              <a:buChar char="•"/>
            </a:pPr>
            <a:r>
              <a:rPr lang="en-GB" sz="2000" dirty="0"/>
              <a:t>Listen to others better</a:t>
            </a:r>
          </a:p>
          <a:p>
            <a:pPr marL="285750" indent="-285750">
              <a:spcAft>
                <a:spcPts val="1200"/>
              </a:spcAft>
              <a:buFont typeface="Arial" panose="020B0604020202020204" pitchFamily="34" charset="0"/>
              <a:buChar char="•"/>
            </a:pPr>
            <a:r>
              <a:rPr lang="en-GB" sz="2000" dirty="0"/>
              <a:t>Be more patient</a:t>
            </a:r>
          </a:p>
          <a:p>
            <a:pPr marL="285750" indent="-285750">
              <a:spcAft>
                <a:spcPts val="1200"/>
              </a:spcAft>
              <a:buFont typeface="Arial" panose="020B0604020202020204" pitchFamily="34" charset="0"/>
              <a:buChar char="•"/>
            </a:pPr>
            <a:r>
              <a:rPr lang="en-GB" sz="2000" dirty="0"/>
              <a:t>Feel happier and more relaxed</a:t>
            </a:r>
          </a:p>
        </p:txBody>
      </p:sp>
      <p:grpSp>
        <p:nvGrpSpPr>
          <p:cNvPr id="7" name="Group 6">
            <a:extLst>
              <a:ext uri="{FF2B5EF4-FFF2-40B4-BE49-F238E27FC236}">
                <a16:creationId xmlns:a16="http://schemas.microsoft.com/office/drawing/2014/main" id="{15787F4C-E662-477B-9A73-61345A55E944}"/>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D4502578-83B7-4AFE-B89D-9EBAEE834AC2}"/>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2"/>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2F40BEAE-023A-4B14-A947-A105600DAD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pic>
        <p:nvPicPr>
          <p:cNvPr id="4" name="Picture 3">
            <a:extLst>
              <a:ext uri="{FF2B5EF4-FFF2-40B4-BE49-F238E27FC236}">
                <a16:creationId xmlns:a16="http://schemas.microsoft.com/office/drawing/2014/main" id="{8A0CF72C-9E62-446D-BD01-C9BBDE9D33F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6468"/>
          <a:stretch/>
        </p:blipFill>
        <p:spPr>
          <a:xfrm>
            <a:off x="6633551" y="3558399"/>
            <a:ext cx="1895898" cy="3299601"/>
          </a:xfrm>
          <a:prstGeom prst="rect">
            <a:avLst/>
          </a:prstGeom>
        </p:spPr>
      </p:pic>
      <p:pic>
        <p:nvPicPr>
          <p:cNvPr id="11" name="Picture 10">
            <a:extLst>
              <a:ext uri="{FF2B5EF4-FFF2-40B4-BE49-F238E27FC236}">
                <a16:creationId xmlns:a16="http://schemas.microsoft.com/office/drawing/2014/main" id="{ABA9FE1E-A013-4EEA-B4A9-5474525AB5D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4033"/>
          <a:stretch/>
        </p:blipFill>
        <p:spPr>
          <a:xfrm>
            <a:off x="329161" y="3449119"/>
            <a:ext cx="2486090" cy="3408882"/>
          </a:xfrm>
          <a:prstGeom prst="rect">
            <a:avLst/>
          </a:prstGeom>
        </p:spPr>
      </p:pic>
      <p:pic>
        <p:nvPicPr>
          <p:cNvPr id="6" name="Picture 5">
            <a:extLst>
              <a:ext uri="{FF2B5EF4-FFF2-40B4-BE49-F238E27FC236}">
                <a16:creationId xmlns:a16="http://schemas.microsoft.com/office/drawing/2014/main" id="{1674B072-41F7-4FDB-BAC5-2655B26136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7010" y="438150"/>
            <a:ext cx="7358510" cy="1182727"/>
          </a:xfrm>
          <a:prstGeom prst="rect">
            <a:avLst/>
          </a:prstGeom>
        </p:spPr>
      </p:pic>
    </p:spTree>
    <p:extLst>
      <p:ext uri="{BB962C8B-B14F-4D97-AF65-F5344CB8AC3E}">
        <p14:creationId xmlns:p14="http://schemas.microsoft.com/office/powerpoint/2010/main" val="4650418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1000"/>
                                        <p:tgtEl>
                                          <p:spTgt spid="4"/>
                                        </p:tgtEl>
                                      </p:cBhvr>
                                    </p:animEffect>
                                    <p:anim calcmode="lin" valueType="num">
                                      <p:cBhvr>
                                        <p:cTn id="55" dur="1000" fill="hold"/>
                                        <p:tgtEl>
                                          <p:spTgt spid="4"/>
                                        </p:tgtEl>
                                        <p:attrNameLst>
                                          <p:attrName>ppt_x</p:attrName>
                                        </p:attrNameLst>
                                      </p:cBhvr>
                                      <p:tavLst>
                                        <p:tav tm="0">
                                          <p:val>
                                            <p:strVal val="#ppt_x"/>
                                          </p:val>
                                        </p:tav>
                                        <p:tav tm="100000">
                                          <p:val>
                                            <p:strVal val="#ppt_x"/>
                                          </p:val>
                                        </p:tav>
                                      </p:tavLst>
                                    </p:anim>
                                    <p:anim calcmode="lin" valueType="num">
                                      <p:cBhvr>
                                        <p:cTn id="56" dur="1000" fill="hold"/>
                                        <p:tgtEl>
                                          <p:spTgt spid="4"/>
                                        </p:tgtEl>
                                        <p:attrNameLst>
                                          <p:attrName>ppt_y</p:attrName>
                                        </p:attrNameLst>
                                      </p:cBhvr>
                                      <p:tavLst>
                                        <p:tav tm="0">
                                          <p:val>
                                            <p:strVal val="#ppt_y+.1"/>
                                          </p:val>
                                        </p:tav>
                                        <p:tav tm="100000">
                                          <p:val>
                                            <p:strVal val="#ppt_y"/>
                                          </p:val>
                                        </p:tav>
                                      </p:tavLst>
                                    </p:anim>
                                  </p:childTnLst>
                                </p:cTn>
                              </p:par>
                            </p:childTnLst>
                          </p:cTn>
                        </p:par>
                        <p:par>
                          <p:cTn id="57" fill="hold">
                            <p:stCondLst>
                              <p:cond delay="1000"/>
                            </p:stCondLst>
                            <p:childTnLst>
                              <p:par>
                                <p:cTn id="58" presetID="10" presetClass="entr" presetSubtype="0"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fade">
                                      <p:cBhvr>
                                        <p:cTn id="6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8D3CB8-037E-46EA-AE54-C7680B1AA8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808" t="38860" r="20275" b="-909"/>
          <a:stretch/>
        </p:blipFill>
        <p:spPr>
          <a:xfrm>
            <a:off x="3009998" y="1355508"/>
            <a:ext cx="5662738" cy="5458735"/>
          </a:xfrm>
          <a:prstGeom prst="rect">
            <a:avLst/>
          </a:prstGeom>
        </p:spPr>
      </p:pic>
      <p:sp>
        <p:nvSpPr>
          <p:cNvPr id="10" name="Rectangle: Top Corners Rounded 9">
            <a:extLst>
              <a:ext uri="{FF2B5EF4-FFF2-40B4-BE49-F238E27FC236}">
                <a16:creationId xmlns:a16="http://schemas.microsoft.com/office/drawing/2014/main" id="{582A4D46-2D4A-4726-BF66-15765474E505}"/>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15618" y="4517025"/>
            <a:ext cx="5222260" cy="1646605"/>
          </a:xfrm>
          <a:prstGeom prst="rect">
            <a:avLst/>
          </a:prstGeom>
        </p:spPr>
        <p:txBody>
          <a:bodyPr wrap="square" lIns="0" tIns="0" rIns="0" bIns="0">
            <a:spAutoFit/>
          </a:bodyPr>
          <a:lstStyle/>
          <a:p>
            <a:pPr>
              <a:spcAft>
                <a:spcPts val="1800"/>
              </a:spcAft>
            </a:pPr>
            <a:r>
              <a:rPr lang="en-GB" sz="2800" b="1" dirty="0">
                <a:solidFill>
                  <a:srgbClr val="E94B5A"/>
                </a:solidFill>
              </a:rPr>
              <a:t>Being mindful or doing something mindful is personal.</a:t>
            </a:r>
          </a:p>
          <a:p>
            <a:pPr>
              <a:spcAft>
                <a:spcPts val="1200"/>
              </a:spcAft>
            </a:pPr>
            <a:r>
              <a:rPr lang="en-GB" dirty="0"/>
              <a:t>What is mindful to you, may not be </a:t>
            </a:r>
            <a:br>
              <a:rPr lang="en-GB" dirty="0"/>
            </a:br>
            <a:r>
              <a:rPr lang="en-GB" dirty="0"/>
              <a:t>to someone else! </a:t>
            </a:r>
          </a:p>
        </p:txBody>
      </p:sp>
      <p:grpSp>
        <p:nvGrpSpPr>
          <p:cNvPr id="7" name="Group 6">
            <a:extLst>
              <a:ext uri="{FF2B5EF4-FFF2-40B4-BE49-F238E27FC236}">
                <a16:creationId xmlns:a16="http://schemas.microsoft.com/office/drawing/2014/main" id="{927AA901-1EC3-4D12-8CAA-F628D01E896F}"/>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406D9698-A5AA-45FE-9776-888FA4CC6501}"/>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3"/>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C93FE74-465A-4145-9277-3D5C2D1126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grpSp>
        <p:nvGrpSpPr>
          <p:cNvPr id="2" name="Group 1">
            <a:extLst>
              <a:ext uri="{FF2B5EF4-FFF2-40B4-BE49-F238E27FC236}">
                <a16:creationId xmlns:a16="http://schemas.microsoft.com/office/drawing/2014/main" id="{D1501C51-9060-4021-BF2F-C31E31AC6DA6}"/>
              </a:ext>
            </a:extLst>
          </p:cNvPr>
          <p:cNvGrpSpPr/>
          <p:nvPr/>
        </p:nvGrpSpPr>
        <p:grpSpPr>
          <a:xfrm>
            <a:off x="388061" y="1803442"/>
            <a:ext cx="5210454" cy="2473451"/>
            <a:chOff x="388061" y="1803442"/>
            <a:chExt cx="5210454" cy="2473451"/>
          </a:xfrm>
        </p:grpSpPr>
        <p:sp>
          <p:nvSpPr>
            <p:cNvPr id="3" name="Rectangle: Rounded Corners 2"/>
            <p:cNvSpPr/>
            <p:nvPr/>
          </p:nvSpPr>
          <p:spPr>
            <a:xfrm>
              <a:off x="388061" y="1803442"/>
              <a:ext cx="5210454" cy="2473451"/>
            </a:xfrm>
            <a:prstGeom prst="roundRect">
              <a:avLst>
                <a:gd name="adj" fmla="val 7486"/>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36000" bIns="36000" numCol="2" rtlCol="0" anchor="b" anchorCtr="0">
              <a:noAutofit/>
            </a:bodyPr>
            <a:lstStyle/>
            <a:p>
              <a:pPr algn="ctr">
                <a:spcAft>
                  <a:spcPts val="1200"/>
                </a:spcAft>
              </a:pPr>
              <a:r>
                <a:rPr lang="en-GB" sz="2400" b="1" dirty="0">
                  <a:solidFill>
                    <a:srgbClr val="007AC2"/>
                  </a:solidFill>
                </a:rPr>
                <a:t> </a:t>
              </a:r>
            </a:p>
            <a:p>
              <a:pPr marL="285750" indent="-285750">
                <a:spcAft>
                  <a:spcPts val="1200"/>
                </a:spcAft>
                <a:buFont typeface="Arial" panose="020B0604020202020204" pitchFamily="34" charset="0"/>
                <a:buChar char="•"/>
              </a:pPr>
              <a:r>
                <a:rPr lang="en-GB" dirty="0">
                  <a:solidFill>
                    <a:schemeClr val="tx1"/>
                  </a:solidFill>
                </a:rPr>
                <a:t>Mindful drawing</a:t>
              </a:r>
            </a:p>
            <a:p>
              <a:pPr marL="285750" indent="-285750">
                <a:spcAft>
                  <a:spcPts val="1200"/>
                </a:spcAft>
                <a:buFont typeface="Arial" panose="020B0604020202020204" pitchFamily="34" charset="0"/>
                <a:buChar char="•"/>
              </a:pPr>
              <a:r>
                <a:rPr lang="en-GB" dirty="0">
                  <a:solidFill>
                    <a:schemeClr val="tx1"/>
                  </a:solidFill>
                </a:rPr>
                <a:t>Getting into nature</a:t>
              </a:r>
            </a:p>
            <a:p>
              <a:pPr marL="285750" indent="-285750">
                <a:spcAft>
                  <a:spcPts val="1200"/>
                </a:spcAft>
                <a:buFont typeface="Arial" panose="020B0604020202020204" pitchFamily="34" charset="0"/>
                <a:buChar char="•"/>
              </a:pPr>
              <a:r>
                <a:rPr lang="en-GB" dirty="0">
                  <a:solidFill>
                    <a:schemeClr val="tx1"/>
                  </a:solidFill>
                </a:rPr>
                <a:t>Blowing bubbles</a:t>
              </a:r>
            </a:p>
            <a:p>
              <a:pPr marL="285750" indent="-285750">
                <a:spcAft>
                  <a:spcPts val="1200"/>
                </a:spcAft>
                <a:buFont typeface="Arial" panose="020B0604020202020204" pitchFamily="34" charset="0"/>
                <a:buChar char="•"/>
              </a:pPr>
              <a:r>
                <a:rPr lang="en-GB" dirty="0">
                  <a:solidFill>
                    <a:schemeClr val="tx1"/>
                  </a:solidFill>
                </a:rPr>
                <a:t>Reading quietly</a:t>
              </a:r>
            </a:p>
            <a:p>
              <a:pPr>
                <a:spcAft>
                  <a:spcPts val="1900"/>
                </a:spcAft>
              </a:pPr>
              <a:endParaRPr lang="en-GB" dirty="0">
                <a:solidFill>
                  <a:schemeClr val="tx1"/>
                </a:solidFill>
              </a:endParaRPr>
            </a:p>
            <a:p>
              <a:pPr marL="285750" indent="-285750">
                <a:spcAft>
                  <a:spcPts val="1200"/>
                </a:spcAft>
                <a:buFont typeface="Arial" panose="020B0604020202020204" pitchFamily="34" charset="0"/>
                <a:buChar char="•"/>
              </a:pPr>
              <a:r>
                <a:rPr lang="en-GB" dirty="0">
                  <a:solidFill>
                    <a:schemeClr val="tx1"/>
                  </a:solidFill>
                </a:rPr>
                <a:t>Meditation</a:t>
              </a:r>
            </a:p>
            <a:p>
              <a:pPr marL="285750" indent="-285750">
                <a:spcAft>
                  <a:spcPts val="1200"/>
                </a:spcAft>
                <a:buFont typeface="Arial" panose="020B0604020202020204" pitchFamily="34" charset="0"/>
                <a:buChar char="•"/>
              </a:pPr>
              <a:r>
                <a:rPr lang="en-GB" dirty="0">
                  <a:solidFill>
                    <a:schemeClr val="tx1"/>
                  </a:solidFill>
                </a:rPr>
                <a:t>Listening to music</a:t>
              </a:r>
            </a:p>
            <a:p>
              <a:pPr marL="285750" indent="-285750">
                <a:spcAft>
                  <a:spcPts val="1200"/>
                </a:spcAft>
                <a:buFont typeface="Arial" panose="020B0604020202020204" pitchFamily="34" charset="0"/>
                <a:buChar char="•"/>
              </a:pPr>
              <a:r>
                <a:rPr lang="en-GB" dirty="0">
                  <a:solidFill>
                    <a:schemeClr val="tx1"/>
                  </a:solidFill>
                </a:rPr>
                <a:t>Gardening</a:t>
              </a:r>
            </a:p>
            <a:p>
              <a:pPr marL="285750" indent="-285750">
                <a:spcAft>
                  <a:spcPts val="1200"/>
                </a:spcAft>
                <a:buFont typeface="Arial" panose="020B0604020202020204" pitchFamily="34" charset="0"/>
                <a:buChar char="•"/>
              </a:pPr>
              <a:r>
                <a:rPr lang="en-GB" dirty="0">
                  <a:solidFill>
                    <a:schemeClr val="tx1"/>
                  </a:solidFill>
                </a:rPr>
                <a:t>Going for a walk</a:t>
              </a:r>
            </a:p>
          </p:txBody>
        </p:sp>
        <p:sp>
          <p:nvSpPr>
            <p:cNvPr id="11" name="Rectangle: Top Corners Rounded 10">
              <a:extLst>
                <a:ext uri="{FF2B5EF4-FFF2-40B4-BE49-F238E27FC236}">
                  <a16:creationId xmlns:a16="http://schemas.microsoft.com/office/drawing/2014/main" id="{2D44A7FC-C26A-4CFA-BF2D-6B9FBB090B26}"/>
                </a:ext>
              </a:extLst>
            </p:cNvPr>
            <p:cNvSpPr/>
            <p:nvPr/>
          </p:nvSpPr>
          <p:spPr>
            <a:xfrm>
              <a:off x="388061" y="1803442"/>
              <a:ext cx="5210454" cy="488781"/>
            </a:xfrm>
            <a:prstGeom prst="round2SameRect">
              <a:avLst>
                <a:gd name="adj1" fmla="val 36892"/>
                <a:gd name="adj2" fmla="val 0"/>
              </a:avLst>
            </a:prstGeom>
            <a:solidFill>
              <a:srgbClr val="007AC2"/>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36000" rIns="36000" bIns="36000" numCol="2" rtlCol="0" anchor="t" anchorCtr="0">
              <a:noAutofit/>
            </a:bodyPr>
            <a:lstStyle/>
            <a:p>
              <a:pPr algn="ctr">
                <a:spcAft>
                  <a:spcPts val="1200"/>
                </a:spcAft>
              </a:pPr>
              <a:r>
                <a:rPr lang="en-GB" sz="2400" b="1" dirty="0">
                  <a:solidFill>
                    <a:schemeClr val="bg1"/>
                  </a:solidFill>
                </a:rPr>
                <a:t>Some ideas are:</a:t>
              </a:r>
            </a:p>
          </p:txBody>
        </p:sp>
      </p:grpSp>
      <p:pic>
        <p:nvPicPr>
          <p:cNvPr id="12" name="Picture 11">
            <a:extLst>
              <a:ext uri="{FF2B5EF4-FFF2-40B4-BE49-F238E27FC236}">
                <a16:creationId xmlns:a16="http://schemas.microsoft.com/office/drawing/2014/main" id="{38630522-3EE2-4FFD-A5ED-F01DB42985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359947">
            <a:off x="5097295" y="1666567"/>
            <a:ext cx="659013" cy="1149047"/>
          </a:xfrm>
          <a:prstGeom prst="rect">
            <a:avLst/>
          </a:prstGeom>
        </p:spPr>
      </p:pic>
      <p:pic>
        <p:nvPicPr>
          <p:cNvPr id="13" name="Picture 12">
            <a:extLst>
              <a:ext uri="{FF2B5EF4-FFF2-40B4-BE49-F238E27FC236}">
                <a16:creationId xmlns:a16="http://schemas.microsoft.com/office/drawing/2014/main" id="{4DA4BDC5-3AB9-4055-8395-8B9AAACF61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1185" y="418122"/>
            <a:ext cx="7443861" cy="1286367"/>
          </a:xfrm>
          <a:prstGeom prst="rect">
            <a:avLst/>
          </a:prstGeom>
        </p:spPr>
      </p:pic>
    </p:spTree>
    <p:extLst>
      <p:ext uri="{BB962C8B-B14F-4D97-AF65-F5344CB8AC3E}">
        <p14:creationId xmlns:p14="http://schemas.microsoft.com/office/powerpoint/2010/main" val="22421221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1000"/>
                                        <p:tgtEl>
                                          <p:spTgt spid="5">
                                            <p:txEl>
                                              <p:pRg st="0" end="0"/>
                                            </p:txEl>
                                          </p:spTgt>
                                        </p:tgtEl>
                                      </p:cBhvr>
                                    </p:animEffect>
                                    <p:anim calcmode="lin" valueType="num">
                                      <p:cBhvr>
                                        <p:cTn id="1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par>
                          <p:cTn id="27" fill="hold">
                            <p:stCondLst>
                              <p:cond delay="500"/>
                            </p:stCondLst>
                            <p:childTnLst>
                              <p:par>
                                <p:cTn id="28" presetID="47"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4F193-9DDE-4575-A976-16770592A14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9695" b="7633"/>
          <a:stretch/>
        </p:blipFill>
        <p:spPr>
          <a:xfrm>
            <a:off x="4754880" y="2663196"/>
            <a:ext cx="4389119" cy="4194804"/>
          </a:xfrm>
          <a:prstGeom prst="rect">
            <a:avLst/>
          </a:prstGeom>
        </p:spPr>
      </p:pic>
      <p:sp>
        <p:nvSpPr>
          <p:cNvPr id="10" name="Rectangle: Top Corners Rounded 9">
            <a:extLst>
              <a:ext uri="{FF2B5EF4-FFF2-40B4-BE49-F238E27FC236}">
                <a16:creationId xmlns:a16="http://schemas.microsoft.com/office/drawing/2014/main" id="{FEFE957B-3643-45E0-A691-70C7A761E3F0}"/>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698264"/>
            <a:ext cx="7632700" cy="2092881"/>
          </a:xfrm>
          <a:prstGeom prst="rect">
            <a:avLst/>
          </a:prstGeom>
        </p:spPr>
        <p:txBody>
          <a:bodyPr wrap="square" lIns="0" tIns="0" rIns="0" bIns="0">
            <a:spAutoFit/>
          </a:bodyPr>
          <a:lstStyle/>
          <a:p>
            <a:pPr>
              <a:spcAft>
                <a:spcPts val="1200"/>
              </a:spcAft>
            </a:pPr>
            <a:r>
              <a:rPr lang="en-GB" dirty="0"/>
              <a:t>Mindfulness is personal. It is something that can be done by yourself in a quiet and calm way. You can make improvements to your ability to be more mindful by practising and trying hard to relax and engage in the present moment without being distracted.</a:t>
            </a:r>
          </a:p>
          <a:p>
            <a:pPr>
              <a:spcAft>
                <a:spcPts val="1200"/>
              </a:spcAft>
            </a:pPr>
            <a:r>
              <a:rPr lang="en-GB" dirty="0"/>
              <a:t>Being mindful helps you to manage things that can </a:t>
            </a:r>
            <a:br>
              <a:rPr lang="en-GB" dirty="0"/>
            </a:br>
            <a:r>
              <a:rPr lang="en-GB" dirty="0"/>
              <a:t>make you upset, angry, stressed, anxious and feel </a:t>
            </a:r>
            <a:br>
              <a:rPr lang="en-GB" dirty="0"/>
            </a:br>
            <a:r>
              <a:rPr lang="en-GB" dirty="0"/>
              <a:t>more calm, happy and at peace. </a:t>
            </a:r>
          </a:p>
        </p:txBody>
      </p:sp>
      <p:grpSp>
        <p:nvGrpSpPr>
          <p:cNvPr id="7" name="Group 6">
            <a:extLst>
              <a:ext uri="{FF2B5EF4-FFF2-40B4-BE49-F238E27FC236}">
                <a16:creationId xmlns:a16="http://schemas.microsoft.com/office/drawing/2014/main" id="{927AA901-1EC3-4D12-8CAA-F628D01E896F}"/>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406D9698-A5AA-45FE-9776-888FA4CC6501}"/>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3"/>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C93FE74-465A-4145-9277-3D5C2D1126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pic>
        <p:nvPicPr>
          <p:cNvPr id="12" name="Picture 11">
            <a:extLst>
              <a:ext uri="{FF2B5EF4-FFF2-40B4-BE49-F238E27FC236}">
                <a16:creationId xmlns:a16="http://schemas.microsoft.com/office/drawing/2014/main" id="{2B231DEF-84D3-4513-B07E-152ED335D0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817" y="4784445"/>
            <a:ext cx="1306286" cy="1871116"/>
          </a:xfrm>
          <a:prstGeom prst="rect">
            <a:avLst/>
          </a:prstGeom>
        </p:spPr>
      </p:pic>
      <p:pic>
        <p:nvPicPr>
          <p:cNvPr id="11" name="Picture 10">
            <a:extLst>
              <a:ext uri="{FF2B5EF4-FFF2-40B4-BE49-F238E27FC236}">
                <a16:creationId xmlns:a16="http://schemas.microsoft.com/office/drawing/2014/main" id="{8283E7E7-C2CA-4E40-9482-0F60EFA0E9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2931" y="486463"/>
            <a:ext cx="7510923" cy="1079086"/>
          </a:xfrm>
          <a:prstGeom prst="rect">
            <a:avLst/>
          </a:prstGeom>
        </p:spPr>
      </p:pic>
    </p:spTree>
    <p:extLst>
      <p:ext uri="{BB962C8B-B14F-4D97-AF65-F5344CB8AC3E}">
        <p14:creationId xmlns:p14="http://schemas.microsoft.com/office/powerpoint/2010/main" val="42175299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fade">
                                      <p:cBhvr>
                                        <p:cTn id="20" dur="1000"/>
                                        <p:tgtEl>
                                          <p:spTgt spid="5">
                                            <p:txEl>
                                              <p:pRg st="0" end="0"/>
                                            </p:txEl>
                                          </p:spTgt>
                                        </p:tgtEl>
                                      </p:cBhvr>
                                    </p:animEffect>
                                    <p:anim calcmode="lin" valueType="num">
                                      <p:cBhvr>
                                        <p:cTn id="21"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1000"/>
                                        <p:tgtEl>
                                          <p:spTgt spid="5">
                                            <p:txEl>
                                              <p:pRg st="1" end="1"/>
                                            </p:txEl>
                                          </p:spTgt>
                                        </p:tgtEl>
                                      </p:cBhvr>
                                    </p:animEffect>
                                    <p:anim calcmode="lin" valueType="num">
                                      <p:cBhvr>
                                        <p:cTn id="2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3D33B15-AC66-47A6-9A22-9DCB9462EE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4235"/>
          <a:stretch/>
        </p:blipFill>
        <p:spPr>
          <a:xfrm>
            <a:off x="585832" y="2661976"/>
            <a:ext cx="8250428" cy="4196024"/>
          </a:xfrm>
          <a:prstGeom prst="rect">
            <a:avLst/>
          </a:prstGeom>
        </p:spPr>
      </p:pic>
      <p:sp>
        <p:nvSpPr>
          <p:cNvPr id="10" name="Rectangle: Top Corners Rounded 9">
            <a:extLst>
              <a:ext uri="{FF2B5EF4-FFF2-40B4-BE49-F238E27FC236}">
                <a16:creationId xmlns:a16="http://schemas.microsoft.com/office/drawing/2014/main" id="{FEFE957B-3643-45E0-A691-70C7A761E3F0}"/>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2565350" y="5432786"/>
            <a:ext cx="4013299" cy="1085729"/>
          </a:xfrm>
          <a:prstGeom prst="roundRect">
            <a:avLst>
              <a:gd name="adj" fmla="val 33156"/>
            </a:avLst>
          </a:prstGeom>
          <a:solidFill>
            <a:srgbClr val="007AC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Aft>
                <a:spcPts val="1200"/>
              </a:spcAft>
            </a:pPr>
            <a:r>
              <a:rPr lang="en-GB" b="1" dirty="0"/>
              <a:t>You have a right to play and rest in a way that is best for you!</a:t>
            </a:r>
          </a:p>
        </p:txBody>
      </p:sp>
      <p:sp>
        <p:nvSpPr>
          <p:cNvPr id="5" name="Rectangle 4"/>
          <p:cNvSpPr/>
          <p:nvPr/>
        </p:nvSpPr>
        <p:spPr>
          <a:xfrm>
            <a:off x="755650" y="1670128"/>
            <a:ext cx="7632700" cy="830997"/>
          </a:xfrm>
          <a:prstGeom prst="rect">
            <a:avLst/>
          </a:prstGeom>
        </p:spPr>
        <p:txBody>
          <a:bodyPr wrap="square" lIns="0" tIns="0" rIns="0" bIns="0">
            <a:spAutoFit/>
          </a:bodyPr>
          <a:lstStyle/>
          <a:p>
            <a:pPr>
              <a:spcAft>
                <a:spcPts val="1200"/>
              </a:spcAft>
            </a:pPr>
            <a:r>
              <a:rPr lang="en-GB" dirty="0"/>
              <a:t>Children have rights that are unique to them. A right is something that everyone is entitled to no matter where they live, how old they are, what culture they belong to or what gender they are.</a:t>
            </a:r>
          </a:p>
        </p:txBody>
      </p:sp>
      <p:grpSp>
        <p:nvGrpSpPr>
          <p:cNvPr id="7" name="Group 6">
            <a:extLst>
              <a:ext uri="{FF2B5EF4-FFF2-40B4-BE49-F238E27FC236}">
                <a16:creationId xmlns:a16="http://schemas.microsoft.com/office/drawing/2014/main" id="{927AA901-1EC3-4D12-8CAA-F628D01E896F}"/>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406D9698-A5AA-45FE-9776-888FA4CC6501}"/>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3"/>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C93FE74-465A-4145-9277-3D5C2D1126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pic>
        <p:nvPicPr>
          <p:cNvPr id="6" name="Picture 5">
            <a:extLst>
              <a:ext uri="{FF2B5EF4-FFF2-40B4-BE49-F238E27FC236}">
                <a16:creationId xmlns:a16="http://schemas.microsoft.com/office/drawing/2014/main" id="{F50B7F84-EA8C-45B8-AD22-5448D636CB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7573" y="472820"/>
            <a:ext cx="7480440" cy="1054699"/>
          </a:xfrm>
          <a:prstGeom prst="rect">
            <a:avLst/>
          </a:prstGeom>
        </p:spPr>
      </p:pic>
    </p:spTree>
    <p:extLst>
      <p:ext uri="{BB962C8B-B14F-4D97-AF65-F5344CB8AC3E}">
        <p14:creationId xmlns:p14="http://schemas.microsoft.com/office/powerpoint/2010/main" val="15958045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Top Corners Rounded 9">
            <a:extLst>
              <a:ext uri="{FF2B5EF4-FFF2-40B4-BE49-F238E27FC236}">
                <a16:creationId xmlns:a16="http://schemas.microsoft.com/office/drawing/2014/main" id="{FEFE957B-3643-45E0-A691-70C7A761E3F0}"/>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927AA901-1EC3-4D12-8CAA-F628D01E896F}"/>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406D9698-A5AA-45FE-9776-888FA4CC6501}"/>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2"/>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C93FE74-465A-4145-9277-3D5C2D1126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pic>
        <p:nvPicPr>
          <p:cNvPr id="3" name="Picture 2">
            <a:extLst>
              <a:ext uri="{FF2B5EF4-FFF2-40B4-BE49-F238E27FC236}">
                <a16:creationId xmlns:a16="http://schemas.microsoft.com/office/drawing/2014/main" id="{6E0F4983-73DA-46AF-A822-3DA2BDA1740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853" b="27938"/>
          <a:stretch/>
        </p:blipFill>
        <p:spPr>
          <a:xfrm>
            <a:off x="327475" y="1565548"/>
            <a:ext cx="2961182" cy="5292451"/>
          </a:xfrm>
          <a:prstGeom prst="rect">
            <a:avLst/>
          </a:prstGeom>
        </p:spPr>
      </p:pic>
      <p:pic>
        <p:nvPicPr>
          <p:cNvPr id="4" name="Picture 3">
            <a:extLst>
              <a:ext uri="{FF2B5EF4-FFF2-40B4-BE49-F238E27FC236}">
                <a16:creationId xmlns:a16="http://schemas.microsoft.com/office/drawing/2014/main" id="{D22EBD32-53EE-4FC4-9C13-2AFF44DEA9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34167" y="1929581"/>
            <a:ext cx="5633604" cy="4618800"/>
          </a:xfrm>
          <a:prstGeom prst="rect">
            <a:avLst/>
          </a:prstGeom>
        </p:spPr>
      </p:pic>
      <p:pic>
        <p:nvPicPr>
          <p:cNvPr id="11" name="Picture 10">
            <a:extLst>
              <a:ext uri="{FF2B5EF4-FFF2-40B4-BE49-F238E27FC236}">
                <a16:creationId xmlns:a16="http://schemas.microsoft.com/office/drawing/2014/main" id="{AAEDE589-4FEF-4ECF-A212-BD1498ED97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7573" y="472820"/>
            <a:ext cx="7480440" cy="1054699"/>
          </a:xfrm>
          <a:prstGeom prst="rect">
            <a:avLst/>
          </a:prstGeom>
        </p:spPr>
      </p:pic>
    </p:spTree>
    <p:extLst>
      <p:ext uri="{BB962C8B-B14F-4D97-AF65-F5344CB8AC3E}">
        <p14:creationId xmlns:p14="http://schemas.microsoft.com/office/powerpoint/2010/main" val="42606088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2F852CE-9524-4B73-B854-642A74EF0223}"/>
              </a:ext>
            </a:extLst>
          </p:cNvPr>
          <p:cNvCxnSpPr>
            <a:cxnSpLocks/>
          </p:cNvCxnSpPr>
          <p:nvPr/>
        </p:nvCxnSpPr>
        <p:spPr>
          <a:xfrm>
            <a:off x="1016000" y="5959542"/>
            <a:ext cx="7095067" cy="0"/>
          </a:xfrm>
          <a:prstGeom prst="line">
            <a:avLst/>
          </a:prstGeom>
          <a:ln w="92075" cap="rnd">
            <a:solidFill>
              <a:srgbClr val="AFDEF9"/>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216E0C4-A21D-45E7-ABE4-5018842CC163}"/>
              </a:ext>
            </a:extLst>
          </p:cNvPr>
          <p:cNvCxnSpPr>
            <a:cxnSpLocks/>
          </p:cNvCxnSpPr>
          <p:nvPr/>
        </p:nvCxnSpPr>
        <p:spPr>
          <a:xfrm>
            <a:off x="1016000" y="898456"/>
            <a:ext cx="7095067" cy="0"/>
          </a:xfrm>
          <a:prstGeom prst="line">
            <a:avLst/>
          </a:prstGeom>
          <a:ln w="92075" cap="rnd">
            <a:solidFill>
              <a:srgbClr val="AFDEF9"/>
            </a:solidFill>
            <a:prstDash val="sysDot"/>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9B11F39F-AB22-4FC0-830E-77E0B143C4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2000" y="2218267"/>
            <a:ext cx="3622089" cy="4388105"/>
          </a:xfrm>
          <a:prstGeom prst="rect">
            <a:avLst/>
          </a:prstGeom>
        </p:spPr>
      </p:pic>
      <p:pic>
        <p:nvPicPr>
          <p:cNvPr id="7" name="Picture 6">
            <a:extLst>
              <a:ext uri="{FF2B5EF4-FFF2-40B4-BE49-F238E27FC236}">
                <a16:creationId xmlns:a16="http://schemas.microsoft.com/office/drawing/2014/main" id="{51F40371-513F-4744-9069-798C6FB8B0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696" y="923327"/>
            <a:ext cx="7602371" cy="5011346"/>
          </a:xfrm>
          <a:prstGeom prst="rect">
            <a:avLst/>
          </a:prstGeom>
        </p:spPr>
      </p:pic>
    </p:spTree>
    <p:extLst>
      <p:ext uri="{BB962C8B-B14F-4D97-AF65-F5344CB8AC3E}">
        <p14:creationId xmlns:p14="http://schemas.microsoft.com/office/powerpoint/2010/main" val="21183336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outVertical)">
                                      <p:cBhvr>
                                        <p:cTn id="11" dur="500"/>
                                        <p:tgtEl>
                                          <p:spTgt spid="13"/>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Top Corners Rounded 9">
            <a:extLst>
              <a:ext uri="{FF2B5EF4-FFF2-40B4-BE49-F238E27FC236}">
                <a16:creationId xmlns:a16="http://schemas.microsoft.com/office/drawing/2014/main" id="{FEFE957B-3643-45E0-A691-70C7A761E3F0}"/>
              </a:ext>
            </a:extLst>
          </p:cNvPr>
          <p:cNvSpPr/>
          <p:nvPr/>
        </p:nvSpPr>
        <p:spPr>
          <a:xfrm>
            <a:off x="466727" y="438150"/>
            <a:ext cx="8220075" cy="1035051"/>
          </a:xfrm>
          <a:prstGeom prst="round2SameRect">
            <a:avLst>
              <a:gd name="adj1" fmla="val 14043"/>
              <a:gd name="adj2" fmla="val 0"/>
            </a:avLst>
          </a:prstGeom>
          <a:solidFill>
            <a:srgbClr val="E94B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p:cNvSpPr/>
          <p:nvPr/>
        </p:nvSpPr>
        <p:spPr>
          <a:xfrm>
            <a:off x="755651" y="1968605"/>
            <a:ext cx="7632700" cy="581831"/>
          </a:xfrm>
          <a:prstGeom prst="roundRect">
            <a:avLst>
              <a:gd name="adj" fmla="val 23807"/>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spcAft>
                <a:spcPts val="1200"/>
              </a:spcAft>
            </a:pPr>
            <a:r>
              <a:rPr lang="en-GB" sz="2000" dirty="0"/>
              <a:t>Choose something that you think will help you be mindful.</a:t>
            </a:r>
          </a:p>
        </p:txBody>
      </p:sp>
      <p:grpSp>
        <p:nvGrpSpPr>
          <p:cNvPr id="7" name="Group 6">
            <a:extLst>
              <a:ext uri="{FF2B5EF4-FFF2-40B4-BE49-F238E27FC236}">
                <a16:creationId xmlns:a16="http://schemas.microsoft.com/office/drawing/2014/main" id="{927AA901-1EC3-4D12-8CAA-F628D01E896F}"/>
              </a:ext>
            </a:extLst>
          </p:cNvPr>
          <p:cNvGrpSpPr/>
          <p:nvPr/>
        </p:nvGrpSpPr>
        <p:grpSpPr>
          <a:xfrm>
            <a:off x="7562302" y="213087"/>
            <a:ext cx="1436538" cy="1352462"/>
            <a:chOff x="7415370" y="194064"/>
            <a:chExt cx="1590080" cy="1497017"/>
          </a:xfrm>
        </p:grpSpPr>
        <p:sp>
          <p:nvSpPr>
            <p:cNvPr id="8" name="Oval 15">
              <a:extLst>
                <a:ext uri="{FF2B5EF4-FFF2-40B4-BE49-F238E27FC236}">
                  <a16:creationId xmlns:a16="http://schemas.microsoft.com/office/drawing/2014/main" id="{406D9698-A5AA-45FE-9776-888FA4CC6501}"/>
                </a:ext>
              </a:extLst>
            </p:cNvPr>
            <p:cNvSpPr/>
            <p:nvPr/>
          </p:nvSpPr>
          <p:spPr>
            <a:xfrm>
              <a:off x="7415370" y="194064"/>
              <a:ext cx="1590080" cy="1497017"/>
            </a:xfrm>
            <a:custGeom>
              <a:avLst/>
              <a:gdLst>
                <a:gd name="connsiteX0" fmla="*/ 0 w 1288230"/>
                <a:gd name="connsiteY0" fmla="*/ 644115 h 1288230"/>
                <a:gd name="connsiteX1" fmla="*/ 644115 w 1288230"/>
                <a:gd name="connsiteY1" fmla="*/ 0 h 1288230"/>
                <a:gd name="connsiteX2" fmla="*/ 1288230 w 1288230"/>
                <a:gd name="connsiteY2" fmla="*/ 644115 h 1288230"/>
                <a:gd name="connsiteX3" fmla="*/ 644115 w 1288230"/>
                <a:gd name="connsiteY3" fmla="*/ 1288230 h 1288230"/>
                <a:gd name="connsiteX4" fmla="*/ 0 w 1288230"/>
                <a:gd name="connsiteY4" fmla="*/ 644115 h 1288230"/>
                <a:gd name="connsiteX0" fmla="*/ 76578 w 1364808"/>
                <a:gd name="connsiteY0" fmla="*/ 644115 h 1288230"/>
                <a:gd name="connsiteX1" fmla="*/ 720693 w 1364808"/>
                <a:gd name="connsiteY1" fmla="*/ 0 h 1288230"/>
                <a:gd name="connsiteX2" fmla="*/ 1364808 w 1364808"/>
                <a:gd name="connsiteY2" fmla="*/ 644115 h 1288230"/>
                <a:gd name="connsiteX3" fmla="*/ 720693 w 1364808"/>
                <a:gd name="connsiteY3" fmla="*/ 1288230 h 1288230"/>
                <a:gd name="connsiteX4" fmla="*/ 76578 w 1364808"/>
                <a:gd name="connsiteY4" fmla="*/ 644115 h 1288230"/>
                <a:gd name="connsiteX0" fmla="*/ 66614 w 1416628"/>
                <a:gd name="connsiteY0" fmla="*/ 646046 h 1293118"/>
                <a:gd name="connsiteX1" fmla="*/ 710729 w 1416628"/>
                <a:gd name="connsiteY1" fmla="*/ 1931 h 1293118"/>
                <a:gd name="connsiteX2" fmla="*/ 1416628 w 1416628"/>
                <a:gd name="connsiteY2" fmla="*/ 806684 h 1293118"/>
                <a:gd name="connsiteX3" fmla="*/ 710729 w 1416628"/>
                <a:gd name="connsiteY3" fmla="*/ 1290161 h 1293118"/>
                <a:gd name="connsiteX4" fmla="*/ 66614 w 1416628"/>
                <a:gd name="connsiteY4" fmla="*/ 646046 h 1293118"/>
                <a:gd name="connsiteX0" fmla="*/ 98074 w 1448088"/>
                <a:gd name="connsiteY0" fmla="*/ 647923 h 1294995"/>
                <a:gd name="connsiteX1" fmla="*/ 742189 w 1448088"/>
                <a:gd name="connsiteY1" fmla="*/ 3808 h 1294995"/>
                <a:gd name="connsiteX2" fmla="*/ 1448088 w 1448088"/>
                <a:gd name="connsiteY2" fmla="*/ 808561 h 1294995"/>
                <a:gd name="connsiteX3" fmla="*/ 742189 w 1448088"/>
                <a:gd name="connsiteY3" fmla="*/ 1292038 h 1294995"/>
                <a:gd name="connsiteX4" fmla="*/ 98074 w 1448088"/>
                <a:gd name="connsiteY4" fmla="*/ 647923 h 1294995"/>
                <a:gd name="connsiteX0" fmla="*/ 108348 w 1458362"/>
                <a:gd name="connsiteY0" fmla="*/ 647013 h 1294085"/>
                <a:gd name="connsiteX1" fmla="*/ 752463 w 1458362"/>
                <a:gd name="connsiteY1" fmla="*/ 2898 h 1294085"/>
                <a:gd name="connsiteX2" fmla="*/ 1458362 w 1458362"/>
                <a:gd name="connsiteY2" fmla="*/ 807651 h 1294085"/>
                <a:gd name="connsiteX3" fmla="*/ 752463 w 1458362"/>
                <a:gd name="connsiteY3" fmla="*/ 1291128 h 1294085"/>
                <a:gd name="connsiteX4" fmla="*/ 108348 w 1458362"/>
                <a:gd name="connsiteY4" fmla="*/ 647013 h 1294085"/>
                <a:gd name="connsiteX0" fmla="*/ 69956 w 1506467"/>
                <a:gd name="connsiteY0" fmla="*/ 681981 h 1290900"/>
                <a:gd name="connsiteX1" fmla="*/ 800568 w 1506467"/>
                <a:gd name="connsiteY1" fmla="*/ 796 h 1290900"/>
                <a:gd name="connsiteX2" fmla="*/ 1506467 w 1506467"/>
                <a:gd name="connsiteY2" fmla="*/ 805549 h 1290900"/>
                <a:gd name="connsiteX3" fmla="*/ 800568 w 1506467"/>
                <a:gd name="connsiteY3" fmla="*/ 1289026 h 1290900"/>
                <a:gd name="connsiteX4" fmla="*/ 69956 w 1506467"/>
                <a:gd name="connsiteY4" fmla="*/ 681981 h 1290900"/>
                <a:gd name="connsiteX0" fmla="*/ 27 w 1436538"/>
                <a:gd name="connsiteY0" fmla="*/ 743543 h 1352462"/>
                <a:gd name="connsiteX1" fmla="*/ 705925 w 1436538"/>
                <a:gd name="connsiteY1" fmla="*/ 574 h 1352462"/>
                <a:gd name="connsiteX2" fmla="*/ 1436538 w 1436538"/>
                <a:gd name="connsiteY2" fmla="*/ 867111 h 1352462"/>
                <a:gd name="connsiteX3" fmla="*/ 730639 w 1436538"/>
                <a:gd name="connsiteY3" fmla="*/ 1350588 h 1352462"/>
                <a:gd name="connsiteX4" fmla="*/ 27 w 1436538"/>
                <a:gd name="connsiteY4" fmla="*/ 743543 h 1352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538" h="1352462">
                  <a:moveTo>
                    <a:pt x="27" y="743543"/>
                  </a:moveTo>
                  <a:cubicBezTo>
                    <a:pt x="-4092" y="518541"/>
                    <a:pt x="466506" y="-20021"/>
                    <a:pt x="705925" y="574"/>
                  </a:cubicBezTo>
                  <a:cubicBezTo>
                    <a:pt x="945344" y="21169"/>
                    <a:pt x="1436538" y="511376"/>
                    <a:pt x="1436538" y="867111"/>
                  </a:cubicBezTo>
                  <a:cubicBezTo>
                    <a:pt x="1436538" y="1222846"/>
                    <a:pt x="970058" y="1371183"/>
                    <a:pt x="730639" y="1350588"/>
                  </a:cubicBezTo>
                  <a:cubicBezTo>
                    <a:pt x="491220" y="1329993"/>
                    <a:pt x="4146" y="968545"/>
                    <a:pt x="27" y="743543"/>
                  </a:cubicBezTo>
                  <a:close/>
                </a:path>
              </a:pathLst>
            </a:custGeom>
            <a:blipFill>
              <a:blip r:embed="rId2"/>
              <a:srcRect/>
              <a:stretch>
                <a:fillRect l="-16667" r="-16667"/>
              </a:stretch>
            </a:blipFill>
            <a:ln w="28575">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C93FE74-465A-4145-9277-3D5C2D1126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6963" y="383059"/>
              <a:ext cx="899839" cy="1090142"/>
            </a:xfrm>
            <a:prstGeom prst="rect">
              <a:avLst/>
            </a:prstGeom>
          </p:spPr>
        </p:pic>
      </p:grpSp>
      <p:sp>
        <p:nvSpPr>
          <p:cNvPr id="11" name="Rectangle: Rounded Corners 10">
            <a:extLst>
              <a:ext uri="{FF2B5EF4-FFF2-40B4-BE49-F238E27FC236}">
                <a16:creationId xmlns:a16="http://schemas.microsoft.com/office/drawing/2014/main" id="{C4A58B0F-69BB-4D38-9F49-F6A0D6AFB98B}"/>
              </a:ext>
            </a:extLst>
          </p:cNvPr>
          <p:cNvSpPr/>
          <p:nvPr/>
        </p:nvSpPr>
        <p:spPr>
          <a:xfrm>
            <a:off x="755651" y="3489530"/>
            <a:ext cx="7632700" cy="581831"/>
          </a:xfrm>
          <a:prstGeom prst="roundRect">
            <a:avLst>
              <a:gd name="adj" fmla="val 32538"/>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spcAft>
                <a:spcPts val="1200"/>
              </a:spcAft>
            </a:pPr>
            <a:r>
              <a:rPr lang="en-GB" sz="2000" dirty="0"/>
              <a:t>Practise it every day.</a:t>
            </a:r>
          </a:p>
        </p:txBody>
      </p:sp>
      <p:sp>
        <p:nvSpPr>
          <p:cNvPr id="12" name="Rectangle: Rounded Corners 11">
            <a:extLst>
              <a:ext uri="{FF2B5EF4-FFF2-40B4-BE49-F238E27FC236}">
                <a16:creationId xmlns:a16="http://schemas.microsoft.com/office/drawing/2014/main" id="{BD35DDD3-5219-45B6-8029-769D61CE5365}"/>
              </a:ext>
            </a:extLst>
          </p:cNvPr>
          <p:cNvSpPr/>
          <p:nvPr/>
        </p:nvSpPr>
        <p:spPr>
          <a:xfrm>
            <a:off x="755651" y="5010453"/>
            <a:ext cx="7632700" cy="922350"/>
          </a:xfrm>
          <a:prstGeom prst="roundRect">
            <a:avLst>
              <a:gd name="adj" fmla="val 20625"/>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spcAft>
                <a:spcPts val="1200"/>
              </a:spcAft>
            </a:pPr>
            <a:r>
              <a:rPr lang="en-GB" sz="2000" dirty="0"/>
              <a:t>If one thing doesn’t help you feel mindful, try something else! What works for your friend, may not help you feel mindful!</a:t>
            </a:r>
          </a:p>
        </p:txBody>
      </p:sp>
      <p:cxnSp>
        <p:nvCxnSpPr>
          <p:cNvPr id="13" name="Straight Connector 12">
            <a:extLst>
              <a:ext uri="{FF2B5EF4-FFF2-40B4-BE49-F238E27FC236}">
                <a16:creationId xmlns:a16="http://schemas.microsoft.com/office/drawing/2014/main" id="{1D596B0E-A1ED-4E2B-A152-1168FF209B6F}"/>
              </a:ext>
            </a:extLst>
          </p:cNvPr>
          <p:cNvCxnSpPr>
            <a:cxnSpLocks/>
          </p:cNvCxnSpPr>
          <p:nvPr/>
        </p:nvCxnSpPr>
        <p:spPr>
          <a:xfrm>
            <a:off x="609601" y="3019983"/>
            <a:ext cx="7931152" cy="0"/>
          </a:xfrm>
          <a:prstGeom prst="line">
            <a:avLst/>
          </a:prstGeom>
          <a:ln w="57150" cap="rnd">
            <a:solidFill>
              <a:srgbClr val="AFDEF9"/>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29C72B2-9804-4B13-A246-3846E5CEB6F7}"/>
              </a:ext>
            </a:extLst>
          </p:cNvPr>
          <p:cNvCxnSpPr>
            <a:cxnSpLocks/>
          </p:cNvCxnSpPr>
          <p:nvPr/>
        </p:nvCxnSpPr>
        <p:spPr>
          <a:xfrm>
            <a:off x="609601" y="4540908"/>
            <a:ext cx="7931152" cy="0"/>
          </a:xfrm>
          <a:prstGeom prst="line">
            <a:avLst/>
          </a:prstGeom>
          <a:ln w="57150" cap="rnd">
            <a:solidFill>
              <a:srgbClr val="AFDEF9"/>
            </a:solidFill>
            <a:prstDash val="sysDot"/>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9292FEC-DD0C-4B53-8281-6EC0B60C66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8" y="396460"/>
            <a:ext cx="7931583" cy="1286367"/>
          </a:xfrm>
          <a:prstGeom prst="rect">
            <a:avLst/>
          </a:prstGeom>
        </p:spPr>
      </p:pic>
    </p:spTree>
    <p:extLst>
      <p:ext uri="{BB962C8B-B14F-4D97-AF65-F5344CB8AC3E}">
        <p14:creationId xmlns:p14="http://schemas.microsoft.com/office/powerpoint/2010/main" val="24574807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out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6" presetClass="entr" presetSubtype="37"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out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177</TotalTime>
  <Words>422</Words>
  <Application>Microsoft Office PowerPoint</Application>
  <PresentationFormat>On-screen Show (4:3)</PresentationFormat>
  <Paragraphs>36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Roboto</vt:lpstr>
      <vt:lpstr>Twinkl</vt:lpstr>
      <vt:lpstr>Calibri</vt:lpstr>
      <vt:lpstr>Arial</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Jessica Salt</dc:creator>
  <cp:lastModifiedBy>Jessica Salt</cp:lastModifiedBy>
  <cp:revision>42</cp:revision>
  <dcterms:created xsi:type="dcterms:W3CDTF">2021-08-31T11:13:41Z</dcterms:created>
  <dcterms:modified xsi:type="dcterms:W3CDTF">2021-09-02T07:37:22Z</dcterms:modified>
</cp:coreProperties>
</file>